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ti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4"/>
  </p:notesMasterIdLst>
  <p:handoutMasterIdLst>
    <p:handoutMasterId r:id="rId105"/>
  </p:handoutMasterIdLst>
  <p:sldIdLst>
    <p:sldId id="256" r:id="rId2"/>
    <p:sldId id="296" r:id="rId3"/>
    <p:sldId id="297" r:id="rId4"/>
    <p:sldId id="298" r:id="rId5"/>
    <p:sldId id="299" r:id="rId6"/>
    <p:sldId id="300" r:id="rId7"/>
    <p:sldId id="295" r:id="rId8"/>
    <p:sldId id="301" r:id="rId9"/>
    <p:sldId id="317" r:id="rId10"/>
    <p:sldId id="257" r:id="rId11"/>
    <p:sldId id="258" r:id="rId12"/>
    <p:sldId id="302" r:id="rId13"/>
    <p:sldId id="303" r:id="rId14"/>
    <p:sldId id="259" r:id="rId15"/>
    <p:sldId id="304" r:id="rId16"/>
    <p:sldId id="305" r:id="rId17"/>
    <p:sldId id="306" r:id="rId18"/>
    <p:sldId id="260" r:id="rId19"/>
    <p:sldId id="307" r:id="rId20"/>
    <p:sldId id="308" r:id="rId21"/>
    <p:sldId id="309" r:id="rId22"/>
    <p:sldId id="310" r:id="rId23"/>
    <p:sldId id="311" r:id="rId24"/>
    <p:sldId id="312" r:id="rId25"/>
    <p:sldId id="261" r:id="rId26"/>
    <p:sldId id="313" r:id="rId27"/>
    <p:sldId id="262" r:id="rId28"/>
    <p:sldId id="314" r:id="rId29"/>
    <p:sldId id="315" r:id="rId30"/>
    <p:sldId id="316" r:id="rId31"/>
    <p:sldId id="318" r:id="rId32"/>
    <p:sldId id="320" r:id="rId33"/>
    <p:sldId id="319" r:id="rId34"/>
    <p:sldId id="263" r:id="rId35"/>
    <p:sldId id="321" r:id="rId36"/>
    <p:sldId id="322" r:id="rId37"/>
    <p:sldId id="323" r:id="rId38"/>
    <p:sldId id="264" r:id="rId39"/>
    <p:sldId id="265" r:id="rId40"/>
    <p:sldId id="266" r:id="rId41"/>
    <p:sldId id="324" r:id="rId42"/>
    <p:sldId id="267" r:id="rId43"/>
    <p:sldId id="325" r:id="rId44"/>
    <p:sldId id="326" r:id="rId45"/>
    <p:sldId id="327" r:id="rId46"/>
    <p:sldId id="328" r:id="rId47"/>
    <p:sldId id="329" r:id="rId48"/>
    <p:sldId id="330" r:id="rId49"/>
    <p:sldId id="268" r:id="rId50"/>
    <p:sldId id="331" r:id="rId51"/>
    <p:sldId id="269" r:id="rId52"/>
    <p:sldId id="332" r:id="rId53"/>
    <p:sldId id="270" r:id="rId54"/>
    <p:sldId id="333" r:id="rId55"/>
    <p:sldId id="271" r:id="rId56"/>
    <p:sldId id="335" r:id="rId57"/>
    <p:sldId id="272" r:id="rId58"/>
    <p:sldId id="334" r:id="rId59"/>
    <p:sldId id="336" r:id="rId60"/>
    <p:sldId id="337" r:id="rId61"/>
    <p:sldId id="339" r:id="rId62"/>
    <p:sldId id="338" r:id="rId63"/>
    <p:sldId id="340" r:id="rId64"/>
    <p:sldId id="273" r:id="rId65"/>
    <p:sldId id="274" r:id="rId66"/>
    <p:sldId id="275" r:id="rId67"/>
    <p:sldId id="276" r:id="rId68"/>
    <p:sldId id="277" r:id="rId69"/>
    <p:sldId id="278" r:id="rId70"/>
    <p:sldId id="279" r:id="rId71"/>
    <p:sldId id="280" r:id="rId72"/>
    <p:sldId id="281" r:id="rId73"/>
    <p:sldId id="282" r:id="rId74"/>
    <p:sldId id="283" r:id="rId75"/>
    <p:sldId id="284" r:id="rId76"/>
    <p:sldId id="285" r:id="rId77"/>
    <p:sldId id="342" r:id="rId78"/>
    <p:sldId id="286" r:id="rId79"/>
    <p:sldId id="343" r:id="rId80"/>
    <p:sldId id="287" r:id="rId81"/>
    <p:sldId id="288" r:id="rId82"/>
    <p:sldId id="341" r:id="rId83"/>
    <p:sldId id="289" r:id="rId84"/>
    <p:sldId id="349" r:id="rId85"/>
    <p:sldId id="345" r:id="rId86"/>
    <p:sldId id="346" r:id="rId87"/>
    <p:sldId id="347" r:id="rId88"/>
    <p:sldId id="290" r:id="rId89"/>
    <p:sldId id="348" r:id="rId90"/>
    <p:sldId id="350" r:id="rId91"/>
    <p:sldId id="351" r:id="rId92"/>
    <p:sldId id="291" r:id="rId93"/>
    <p:sldId id="344" r:id="rId94"/>
    <p:sldId id="292" r:id="rId95"/>
    <p:sldId id="352" r:id="rId96"/>
    <p:sldId id="353" r:id="rId97"/>
    <p:sldId id="354" r:id="rId98"/>
    <p:sldId id="355" r:id="rId99"/>
    <p:sldId id="356" r:id="rId100"/>
    <p:sldId id="357" r:id="rId101"/>
    <p:sldId id="293" r:id="rId102"/>
    <p:sldId id="294" r:id="rId10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larity" initials="CL" lastIdx="2" clrIdx="0"/>
  <p:cmAuthor id="1" name="Elizabeth Ryan"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690" autoAdjust="0"/>
  </p:normalViewPr>
  <p:slideViewPr>
    <p:cSldViewPr snapToGrid="0" snapToObjects="1">
      <p:cViewPr varScale="1">
        <p:scale>
          <a:sx n="67" d="100"/>
          <a:sy n="67" d="100"/>
        </p:scale>
        <p:origin x="1263" y="3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presProps" Target="presProp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commentAuthors" Target="commen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heme" Target="theme/theme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6.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8.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9.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32.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41.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8761249-B52E-474D-845B-C4B27CB9EAB2}" type="datetimeFigureOut">
              <a:rPr lang="en-US" smtClean="0"/>
              <a:t>8/19/2016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61F3598-6CE9-B54E-9CA7-5D47CB11C6A8}" type="slidenum">
              <a:rPr lang="en-US" smtClean="0"/>
              <a:t>‹#›</a:t>
            </a:fld>
            <a:endParaRPr lang="en-US"/>
          </a:p>
        </p:txBody>
      </p:sp>
    </p:spTree>
    <p:extLst>
      <p:ext uri="{BB962C8B-B14F-4D97-AF65-F5344CB8AC3E}">
        <p14:creationId xmlns:p14="http://schemas.microsoft.com/office/powerpoint/2010/main" val="1539042937"/>
      </p:ext>
    </p:extLst>
  </p:cSld>
  <p:clrMap bg1="lt1" tx1="dk1" bg2="lt2" tx2="dk2" accent1="accent1" accent2="accent2" accent3="accent3" accent4="accent4" accent5="accent5" accent6="accent6" hlink="hlink" folHlink="folHlink"/>
  <p:hf hdr="0" ftr="0" dt="0"/>
</p:handoutMaster>
</file>

<file path=ppt/media/image1.jpeg>
</file>

<file path=ppt/media/image13.png>
</file>

<file path=ppt/media/image14.png>
</file>

<file path=ppt/media/image16.png>
</file>

<file path=ppt/media/image26.png>
</file>

<file path=ppt/media/image27.png>
</file>

<file path=ppt/media/image28.png>
</file>

<file path=ppt/media/image29.png>
</file>

<file path=ppt/media/image32.png>
</file>

<file path=ppt/media/image4.png>
</file>

<file path=ppt/media/image41.png>
</file>

<file path=ppt/media/image5.png>
</file>

<file path=ppt/media/image8.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2F8AA47-457C-964A-8591-9DAABCB65568}" type="datetimeFigureOut">
              <a:rPr lang="en-US" smtClean="0"/>
              <a:t>8/19/2016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EEA5FD4-1898-3349-A62A-CD189A431393}" type="slidenum">
              <a:rPr lang="en-US" smtClean="0"/>
              <a:t>‹#›</a:t>
            </a:fld>
            <a:endParaRPr lang="en-US"/>
          </a:p>
        </p:txBody>
      </p:sp>
    </p:spTree>
    <p:extLst>
      <p:ext uri="{BB962C8B-B14F-4D97-AF65-F5344CB8AC3E}">
        <p14:creationId xmlns:p14="http://schemas.microsoft.com/office/powerpoint/2010/main" val="330231781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1</a:t>
            </a:fld>
            <a:endParaRPr lang="en-US"/>
          </a:p>
        </p:txBody>
      </p:sp>
    </p:spTree>
    <p:extLst>
      <p:ext uri="{BB962C8B-B14F-4D97-AF65-F5344CB8AC3E}">
        <p14:creationId xmlns:p14="http://schemas.microsoft.com/office/powerpoint/2010/main" val="27313831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23</a:t>
            </a:fld>
            <a:endParaRPr lang="en-US"/>
          </a:p>
        </p:txBody>
      </p:sp>
    </p:spTree>
    <p:extLst>
      <p:ext uri="{BB962C8B-B14F-4D97-AF65-F5344CB8AC3E}">
        <p14:creationId xmlns:p14="http://schemas.microsoft.com/office/powerpoint/2010/main" val="22453862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24</a:t>
            </a:fld>
            <a:endParaRPr lang="en-US"/>
          </a:p>
        </p:txBody>
      </p:sp>
    </p:spTree>
    <p:extLst>
      <p:ext uri="{BB962C8B-B14F-4D97-AF65-F5344CB8AC3E}">
        <p14:creationId xmlns:p14="http://schemas.microsoft.com/office/powerpoint/2010/main" val="945226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Handprints</a:t>
            </a:r>
            <a:r>
              <a:rPr lang="en-US" baseline="0" dirty="0" smtClean="0"/>
              <a:t> and fingerprints are two among many examples of biometrics.</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25</a:t>
            </a:fld>
            <a:endParaRPr lang="en-US"/>
          </a:p>
        </p:txBody>
      </p:sp>
    </p:spTree>
    <p:extLst>
      <p:ext uri="{BB962C8B-B14F-4D97-AF65-F5344CB8AC3E}">
        <p14:creationId xmlns:p14="http://schemas.microsoft.com/office/powerpoint/2010/main" val="1058897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26</a:t>
            </a:fld>
            <a:endParaRPr lang="en-US"/>
          </a:p>
        </p:txBody>
      </p:sp>
    </p:spTree>
    <p:extLst>
      <p:ext uri="{BB962C8B-B14F-4D97-AF65-F5344CB8AC3E}">
        <p14:creationId xmlns:p14="http://schemas.microsoft.com/office/powerpoint/2010/main" val="40072670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Recent</a:t>
            </a:r>
            <a:r>
              <a:rPr lang="en-US" baseline="0" dirty="0" smtClean="0"/>
              <a:t> advances in s</a:t>
            </a:r>
            <a:r>
              <a:rPr lang="en-US" dirty="0" smtClean="0"/>
              <a:t>martphones</a:t>
            </a:r>
            <a:r>
              <a:rPr lang="en-US" baseline="0" dirty="0" smtClean="0"/>
              <a:t> have begun to make biometrics cheaper and easier to use. Biometrics are still inadequate for extremely sensitive applications, but their convenience makes them a great alternative to weak passwords.</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27</a:t>
            </a:fld>
            <a:endParaRPr lang="en-US"/>
          </a:p>
        </p:txBody>
      </p:sp>
    </p:spTree>
    <p:extLst>
      <p:ext uri="{BB962C8B-B14F-4D97-AF65-F5344CB8AC3E}">
        <p14:creationId xmlns:p14="http://schemas.microsoft.com/office/powerpoint/2010/main" val="14825376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28</a:t>
            </a:fld>
            <a:endParaRPr lang="en-US"/>
          </a:p>
        </p:txBody>
      </p:sp>
    </p:spTree>
    <p:extLst>
      <p:ext uri="{BB962C8B-B14F-4D97-AF65-F5344CB8AC3E}">
        <p14:creationId xmlns:p14="http://schemas.microsoft.com/office/powerpoint/2010/main" val="30730498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29</a:t>
            </a:fld>
            <a:endParaRPr lang="en-US"/>
          </a:p>
        </p:txBody>
      </p:sp>
    </p:spTree>
    <p:extLst>
      <p:ext uri="{BB962C8B-B14F-4D97-AF65-F5344CB8AC3E}">
        <p14:creationId xmlns:p14="http://schemas.microsoft.com/office/powerpoint/2010/main" val="28871735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30</a:t>
            </a:fld>
            <a:endParaRPr lang="en-US"/>
          </a:p>
        </p:txBody>
      </p:sp>
    </p:spTree>
    <p:extLst>
      <p:ext uri="{BB962C8B-B14F-4D97-AF65-F5344CB8AC3E}">
        <p14:creationId xmlns:p14="http://schemas.microsoft.com/office/powerpoint/2010/main" val="28637734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31</a:t>
            </a:fld>
            <a:endParaRPr lang="en-US"/>
          </a:p>
        </p:txBody>
      </p:sp>
    </p:spTree>
    <p:extLst>
      <p:ext uri="{BB962C8B-B14F-4D97-AF65-F5344CB8AC3E}">
        <p14:creationId xmlns:p14="http://schemas.microsoft.com/office/powerpoint/2010/main" val="1965855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32</a:t>
            </a:fld>
            <a:endParaRPr lang="en-US"/>
          </a:p>
        </p:txBody>
      </p:sp>
    </p:spTree>
    <p:extLst>
      <p:ext uri="{BB962C8B-B14F-4D97-AF65-F5344CB8AC3E}">
        <p14:creationId xmlns:p14="http://schemas.microsoft.com/office/powerpoint/2010/main" val="18464664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9</a:t>
            </a:fld>
            <a:endParaRPr lang="en-US"/>
          </a:p>
        </p:txBody>
      </p:sp>
    </p:spTree>
    <p:extLst>
      <p:ext uri="{BB962C8B-B14F-4D97-AF65-F5344CB8AC3E}">
        <p14:creationId xmlns:p14="http://schemas.microsoft.com/office/powerpoint/2010/main" val="2281732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33</a:t>
            </a:fld>
            <a:endParaRPr lang="en-US"/>
          </a:p>
        </p:txBody>
      </p:sp>
    </p:spTree>
    <p:extLst>
      <p:ext uri="{BB962C8B-B14F-4D97-AF65-F5344CB8AC3E}">
        <p14:creationId xmlns:p14="http://schemas.microsoft.com/office/powerpoint/2010/main" val="7484246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a:t>
            </a:r>
            <a:r>
              <a:rPr lang="en-US" baseline="0" dirty="0" smtClean="0"/>
              <a:t> RSA </a:t>
            </a:r>
            <a:r>
              <a:rPr lang="en-US" baseline="0" dirty="0" err="1" smtClean="0"/>
              <a:t>SecurID</a:t>
            </a:r>
            <a:r>
              <a:rPr lang="en-US" baseline="0" dirty="0" smtClean="0"/>
              <a:t> with a code that changes every 60 seconds. Physical possession of the token should be necessary for successful authentication.</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34</a:t>
            </a:fld>
            <a:endParaRPr lang="en-US"/>
          </a:p>
        </p:txBody>
      </p:sp>
    </p:spTree>
    <p:extLst>
      <p:ext uri="{BB962C8B-B14F-4D97-AF65-F5344CB8AC3E}">
        <p14:creationId xmlns:p14="http://schemas.microsoft.com/office/powerpoint/2010/main" val="39297476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35</a:t>
            </a:fld>
            <a:endParaRPr lang="en-US"/>
          </a:p>
        </p:txBody>
      </p:sp>
    </p:spTree>
    <p:extLst>
      <p:ext uri="{BB962C8B-B14F-4D97-AF65-F5344CB8AC3E}">
        <p14:creationId xmlns:p14="http://schemas.microsoft.com/office/powerpoint/2010/main" val="16772258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federated identity management scheme is a union of separate identification</a:t>
            </a:r>
            <a:r>
              <a:rPr lang="en-US" baseline="0" dirty="0" smtClean="0"/>
              <a:t> and authentication systems. Authentication is performed in one place, and separate processes and systems determine that an already authenticated user is to be activated. Federated identity management is discussed in much greater detail in Chapter 8.</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38</a:t>
            </a:fld>
            <a:endParaRPr lang="en-US"/>
          </a:p>
        </p:txBody>
      </p:sp>
    </p:spTree>
    <p:extLst>
      <p:ext uri="{BB962C8B-B14F-4D97-AF65-F5344CB8AC3E}">
        <p14:creationId xmlns:p14="http://schemas.microsoft.com/office/powerpoint/2010/main" val="23546158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Single sign-on lets a user log on once per session but access many different applications/systems. It</a:t>
            </a:r>
            <a:r>
              <a:rPr lang="en-US" baseline="0" dirty="0" smtClean="0"/>
              <a:t> often works in conjunction with federated identity management, with the federated identity provider acting as the source of authentication for all the applications.</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39</a:t>
            </a:fld>
            <a:endParaRPr lang="en-US"/>
          </a:p>
        </p:txBody>
      </p:sp>
    </p:spTree>
    <p:extLst>
      <p:ext uri="{BB962C8B-B14F-4D97-AF65-F5344CB8AC3E}">
        <p14:creationId xmlns:p14="http://schemas.microsoft.com/office/powerpoint/2010/main" val="31912223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40</a:t>
            </a:fld>
            <a:endParaRPr lang="en-US"/>
          </a:p>
        </p:txBody>
      </p:sp>
    </p:spTree>
    <p:extLst>
      <p:ext uri="{BB962C8B-B14F-4D97-AF65-F5344CB8AC3E}">
        <p14:creationId xmlns:p14="http://schemas.microsoft.com/office/powerpoint/2010/main" val="23171212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a:t>
            </a:r>
            <a:r>
              <a:rPr lang="en-US" baseline="0" dirty="0" smtClean="0"/>
              <a:t> of these items are shown in more detail in the following slides. Access control directories, matrixes, and lists are shown in self-explanatory visual representations.</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49</a:t>
            </a:fld>
            <a:endParaRPr lang="en-US"/>
          </a:p>
        </p:txBody>
      </p:sp>
    </p:spTree>
    <p:extLst>
      <p:ext uri="{BB962C8B-B14F-4D97-AF65-F5344CB8AC3E}">
        <p14:creationId xmlns:p14="http://schemas.microsoft.com/office/powerpoint/2010/main" val="14815754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reference monitor is the primary access control enforcement mechanism of the operating system. It is discussed in more detail in Chapter 5.</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51</a:t>
            </a:fld>
            <a:endParaRPr lang="en-US"/>
          </a:p>
        </p:txBody>
      </p:sp>
    </p:spTree>
    <p:extLst>
      <p:ext uri="{BB962C8B-B14F-4D97-AF65-F5344CB8AC3E}">
        <p14:creationId xmlns:p14="http://schemas.microsoft.com/office/powerpoint/2010/main" val="3712863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53</a:t>
            </a:fld>
            <a:endParaRPr lang="en-US"/>
          </a:p>
        </p:txBody>
      </p:sp>
    </p:spTree>
    <p:extLst>
      <p:ext uri="{BB962C8B-B14F-4D97-AF65-F5344CB8AC3E}">
        <p14:creationId xmlns:p14="http://schemas.microsoft.com/office/powerpoint/2010/main" val="9157656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59</a:t>
            </a:fld>
            <a:endParaRPr lang="en-US"/>
          </a:p>
        </p:txBody>
      </p:sp>
    </p:spTree>
    <p:extLst>
      <p:ext uri="{BB962C8B-B14F-4D97-AF65-F5344CB8AC3E}">
        <p14:creationId xmlns:p14="http://schemas.microsoft.com/office/powerpoint/2010/main" val="542102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12</a:t>
            </a:fld>
            <a:endParaRPr lang="en-US"/>
          </a:p>
        </p:txBody>
      </p:sp>
    </p:spTree>
    <p:extLst>
      <p:ext uri="{BB962C8B-B14F-4D97-AF65-F5344CB8AC3E}">
        <p14:creationId xmlns:p14="http://schemas.microsoft.com/office/powerpoint/2010/main" val="32332542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60</a:t>
            </a:fld>
            <a:endParaRPr lang="en-US"/>
          </a:p>
        </p:txBody>
      </p:sp>
    </p:spTree>
    <p:extLst>
      <p:ext uri="{BB962C8B-B14F-4D97-AF65-F5344CB8AC3E}">
        <p14:creationId xmlns:p14="http://schemas.microsoft.com/office/powerpoint/2010/main" val="26456252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61</a:t>
            </a:fld>
            <a:endParaRPr lang="en-US"/>
          </a:p>
        </p:txBody>
      </p:sp>
    </p:spTree>
    <p:extLst>
      <p:ext uri="{BB962C8B-B14F-4D97-AF65-F5344CB8AC3E}">
        <p14:creationId xmlns:p14="http://schemas.microsoft.com/office/powerpoint/2010/main" val="1204307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62</a:t>
            </a:fld>
            <a:endParaRPr lang="en-US"/>
          </a:p>
        </p:txBody>
      </p:sp>
    </p:spTree>
    <p:extLst>
      <p:ext uri="{BB962C8B-B14F-4D97-AF65-F5344CB8AC3E}">
        <p14:creationId xmlns:p14="http://schemas.microsoft.com/office/powerpoint/2010/main" val="35466408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63</a:t>
            </a:fld>
            <a:endParaRPr lang="en-US"/>
          </a:p>
        </p:txBody>
      </p:sp>
    </p:spTree>
    <p:extLst>
      <p:ext uri="{BB962C8B-B14F-4D97-AF65-F5344CB8AC3E}">
        <p14:creationId xmlns:p14="http://schemas.microsoft.com/office/powerpoint/2010/main" val="39552949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64</a:t>
            </a:fld>
            <a:endParaRPr lang="en-US"/>
          </a:p>
        </p:txBody>
      </p:sp>
    </p:spTree>
    <p:extLst>
      <p:ext uri="{BB962C8B-B14F-4D97-AF65-F5344CB8AC3E}">
        <p14:creationId xmlns:p14="http://schemas.microsoft.com/office/powerpoint/2010/main" val="14778148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basic process of encrypting and then</a:t>
            </a:r>
            <a:r>
              <a:rPr lang="en-US" baseline="0" dirty="0" smtClean="0"/>
              <a:t> decrypting data. </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66</a:t>
            </a:fld>
            <a:endParaRPr lang="en-US"/>
          </a:p>
        </p:txBody>
      </p:sp>
    </p:spTree>
    <p:extLst>
      <p:ext uri="{BB962C8B-B14F-4D97-AF65-F5344CB8AC3E}">
        <p14:creationId xmlns:p14="http://schemas.microsoft.com/office/powerpoint/2010/main" val="10453404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critical difference between symmetric and asymmetric is that symmetric uses a single key for both encryption and decryption,</a:t>
            </a:r>
            <a:r>
              <a:rPr lang="en-US" baseline="0" dirty="0" smtClean="0"/>
              <a:t> whereas asymmetric uses complementary keys.</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67</a:t>
            </a:fld>
            <a:endParaRPr lang="en-US"/>
          </a:p>
        </p:txBody>
      </p:sp>
    </p:spTree>
    <p:extLst>
      <p:ext uri="{BB962C8B-B14F-4D97-AF65-F5344CB8AC3E}">
        <p14:creationId xmlns:p14="http://schemas.microsoft.com/office/powerpoint/2010/main" val="7443950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stream ciphers,</a:t>
            </a:r>
            <a:r>
              <a:rPr lang="en-US" baseline="0" dirty="0" smtClean="0"/>
              <a:t> each byte of the data stream is encrypted separately. This is as opposed to block ciphers, which are shown on the next slide.</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68</a:t>
            </a:fld>
            <a:endParaRPr lang="en-US"/>
          </a:p>
        </p:txBody>
      </p:sp>
    </p:spTree>
    <p:extLst>
      <p:ext uri="{BB962C8B-B14F-4D97-AF65-F5344CB8AC3E}">
        <p14:creationId xmlns:p14="http://schemas.microsoft.com/office/powerpoint/2010/main" val="2929811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a:t>
            </a:r>
            <a:r>
              <a:rPr lang="en-US" baseline="0" dirty="0" smtClean="0"/>
              <a:t>like a stream cipher, a block cipher encrypts a group of plaintext symbols as a single block. The pros and cons of each model are discussed on the next slide.</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69</a:t>
            </a:fld>
            <a:endParaRPr lang="en-US"/>
          </a:p>
        </p:txBody>
      </p:sp>
    </p:spTree>
    <p:extLst>
      <p:ext uri="{BB962C8B-B14F-4D97-AF65-F5344CB8AC3E}">
        <p14:creationId xmlns:p14="http://schemas.microsoft.com/office/powerpoint/2010/main" val="347760001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72</a:t>
            </a:fld>
            <a:endParaRPr lang="en-US"/>
          </a:p>
        </p:txBody>
      </p:sp>
    </p:spTree>
    <p:extLst>
      <p:ext uri="{BB962C8B-B14F-4D97-AF65-F5344CB8AC3E}">
        <p14:creationId xmlns:p14="http://schemas.microsoft.com/office/powerpoint/2010/main" val="2910434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13</a:t>
            </a:fld>
            <a:endParaRPr lang="en-US"/>
          </a:p>
        </p:txBody>
      </p:sp>
    </p:spTree>
    <p:extLst>
      <p:ext uri="{BB962C8B-B14F-4D97-AF65-F5344CB8AC3E}">
        <p14:creationId xmlns:p14="http://schemas.microsoft.com/office/powerpoint/2010/main" val="1629606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AES</a:t>
            </a:r>
            <a:r>
              <a:rPr lang="en-US" baseline="0" dirty="0" smtClean="0"/>
              <a:t> has become the dominant symmetric encryption algorithm in use today. We discuss DES in this book both for historical purposes and because it is a relatively simple algorithm to use to explain how cryptographic primitives work.</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73</a:t>
            </a:fld>
            <a:endParaRPr lang="en-US"/>
          </a:p>
        </p:txBody>
      </p:sp>
    </p:spTree>
    <p:extLst>
      <p:ext uri="{BB962C8B-B14F-4D97-AF65-F5344CB8AC3E}">
        <p14:creationId xmlns:p14="http://schemas.microsoft.com/office/powerpoint/2010/main" val="40946839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Symmetric</a:t>
            </a:r>
            <a:r>
              <a:rPr lang="en-US" baseline="0" dirty="0" smtClean="0"/>
              <a:t> and asymmetric algorithms have complementary strengths and weaknesses and are therefore used both for different purposes and in concert with each other.</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75</a:t>
            </a:fld>
            <a:endParaRPr lang="en-US"/>
          </a:p>
        </p:txBody>
      </p:sp>
    </p:spTree>
    <p:extLst>
      <p:ext uri="{BB962C8B-B14F-4D97-AF65-F5344CB8AC3E}">
        <p14:creationId xmlns:p14="http://schemas.microsoft.com/office/powerpoint/2010/main" val="30359254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great example of asymmetric and symmetric encryption being used together. We</a:t>
            </a:r>
            <a:r>
              <a:rPr lang="en-US" baseline="0" dirty="0" smtClean="0"/>
              <a:t> need asymmetric to perform the initial exchange securely, but thereafter we can benefit from the speed of a symmetric algorithm.</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76</a:t>
            </a:fld>
            <a:endParaRPr lang="en-US"/>
          </a:p>
        </p:txBody>
      </p:sp>
    </p:spTree>
    <p:extLst>
      <p:ext uri="{BB962C8B-B14F-4D97-AF65-F5344CB8AC3E}">
        <p14:creationId xmlns:p14="http://schemas.microsoft.com/office/powerpoint/2010/main" val="7941080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exchange is the same as on the previous slide, but with an attacker in the middle.</a:t>
            </a:r>
            <a:r>
              <a:rPr lang="en-US" baseline="0" dirty="0" smtClean="0"/>
              <a:t> This attack can be defeated using the simple tweak described on pp. 107–108 of the textbook. This is an interesting problem to have students brainstorm or work on for homework.</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78</a:t>
            </a:fld>
            <a:endParaRPr lang="en-US"/>
          </a:p>
        </p:txBody>
      </p:sp>
    </p:spTree>
    <p:extLst>
      <p:ext uri="{BB962C8B-B14F-4D97-AF65-F5344CB8AC3E}">
        <p14:creationId xmlns:p14="http://schemas.microsoft.com/office/powerpoint/2010/main" val="39073220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86</a:t>
            </a:fld>
            <a:endParaRPr lang="en-US"/>
          </a:p>
        </p:txBody>
      </p:sp>
    </p:spTree>
    <p:extLst>
      <p:ext uri="{BB962C8B-B14F-4D97-AF65-F5344CB8AC3E}">
        <p14:creationId xmlns:p14="http://schemas.microsoft.com/office/powerpoint/2010/main" val="38617937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90</a:t>
            </a:fld>
            <a:endParaRPr lang="en-US"/>
          </a:p>
        </p:txBody>
      </p:sp>
    </p:spTree>
    <p:extLst>
      <p:ext uri="{BB962C8B-B14F-4D97-AF65-F5344CB8AC3E}">
        <p14:creationId xmlns:p14="http://schemas.microsoft.com/office/powerpoint/2010/main" val="240554405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91</a:t>
            </a:fld>
            <a:endParaRPr lang="en-US"/>
          </a:p>
        </p:txBody>
      </p:sp>
    </p:spTree>
    <p:extLst>
      <p:ext uri="{BB962C8B-B14F-4D97-AF65-F5344CB8AC3E}">
        <p14:creationId xmlns:p14="http://schemas.microsoft.com/office/powerpoint/2010/main" val="28497529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Diana’s certificate</a:t>
            </a:r>
            <a:r>
              <a:rPr lang="en-US" baseline="0" dirty="0" smtClean="0"/>
              <a:t> is made using Edward’s signature. </a:t>
            </a:r>
            <a:r>
              <a:rPr lang="en-US" baseline="0" dirty="0" err="1" smtClean="0"/>
              <a:t>Delwyn’s</a:t>
            </a:r>
            <a:r>
              <a:rPr lang="en-US" baseline="0" dirty="0" smtClean="0"/>
              <a:t> certificate includes Diana’s certificate so that it can effectively be tied back to Edward, creating a chain of trust.</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94</a:t>
            </a:fld>
            <a:endParaRPr lang="en-US"/>
          </a:p>
        </p:txBody>
      </p:sp>
    </p:spTree>
    <p:extLst>
      <p:ext uri="{BB962C8B-B14F-4D97-AF65-F5344CB8AC3E}">
        <p14:creationId xmlns:p14="http://schemas.microsoft.com/office/powerpoint/2010/main" val="415839168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102</a:t>
            </a:fld>
            <a:endParaRPr lang="en-US"/>
          </a:p>
        </p:txBody>
      </p:sp>
    </p:spTree>
    <p:extLst>
      <p:ext uri="{BB962C8B-B14F-4D97-AF65-F5344CB8AC3E}">
        <p14:creationId xmlns:p14="http://schemas.microsoft.com/office/powerpoint/2010/main" val="3315216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Alhough</a:t>
            </a:r>
            <a:r>
              <a:rPr lang="en-US" baseline="0" dirty="0" smtClean="0"/>
              <a:t> this data is from an old study, more recent studies have reaffirmed the results. The vast majority of passwords used on the Internet are extremely easy to crack.</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14</a:t>
            </a:fld>
            <a:endParaRPr lang="en-US"/>
          </a:p>
        </p:txBody>
      </p:sp>
    </p:spTree>
    <p:extLst>
      <p:ext uri="{BB962C8B-B14F-4D97-AF65-F5344CB8AC3E}">
        <p14:creationId xmlns:p14="http://schemas.microsoft.com/office/powerpoint/2010/main" val="1127139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17</a:t>
            </a:fld>
            <a:endParaRPr lang="en-US"/>
          </a:p>
        </p:txBody>
      </p:sp>
    </p:spTree>
    <p:extLst>
      <p:ext uri="{BB962C8B-B14F-4D97-AF65-F5344CB8AC3E}">
        <p14:creationId xmlns:p14="http://schemas.microsoft.com/office/powerpoint/2010/main" val="1161305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Passwords should never be stored in plaintext but rather should always be concealed. We talk more</a:t>
            </a:r>
            <a:r>
              <a:rPr lang="en-US" baseline="0" dirty="0" smtClean="0"/>
              <a:t> about proper password storage later.</a:t>
            </a:r>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18</a:t>
            </a:fld>
            <a:endParaRPr lang="en-US"/>
          </a:p>
        </p:txBody>
      </p:sp>
    </p:spTree>
    <p:extLst>
      <p:ext uri="{BB962C8B-B14F-4D97-AF65-F5344CB8AC3E}">
        <p14:creationId xmlns:p14="http://schemas.microsoft.com/office/powerpoint/2010/main" val="2615418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19</a:t>
            </a:fld>
            <a:endParaRPr lang="en-US"/>
          </a:p>
        </p:txBody>
      </p:sp>
    </p:spTree>
    <p:extLst>
      <p:ext uri="{BB962C8B-B14F-4D97-AF65-F5344CB8AC3E}">
        <p14:creationId xmlns:p14="http://schemas.microsoft.com/office/powerpoint/2010/main" val="15354336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EA5FD4-1898-3349-A62A-CD189A431393}" type="slidenum">
              <a:rPr lang="en-US" smtClean="0"/>
              <a:t>20</a:t>
            </a:fld>
            <a:endParaRPr lang="en-US"/>
          </a:p>
        </p:txBody>
      </p:sp>
    </p:spTree>
    <p:extLst>
      <p:ext uri="{BB962C8B-B14F-4D97-AF65-F5344CB8AC3E}">
        <p14:creationId xmlns:p14="http://schemas.microsoft.com/office/powerpoint/2010/main" val="1518716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0DCE2DE-0799-482A-9004-4D845F83DA22}" type="datetime1">
              <a:rPr lang="en-US" smtClean="0">
                <a:latin typeface="Arial"/>
              </a:rPr>
              <a:t>8/19/2016</a:t>
            </a:fld>
            <a:endParaRPr lang="en-US">
              <a:latin typeface="Arial"/>
            </a:endParaRPr>
          </a:p>
        </p:txBody>
      </p:sp>
      <p:sp>
        <p:nvSpPr>
          <p:cNvPr id="5"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5695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0EE50D8-632A-445E-8B00-7CBFFBD2FF0B}" type="datetime1">
              <a:rPr lang="en-US" smtClean="0">
                <a:latin typeface="Arial"/>
              </a:rPr>
              <a:t>8/19/2016</a:t>
            </a:fld>
            <a:endParaRPr lang="en-US">
              <a:latin typeface="Arial"/>
            </a:endParaRPr>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7"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1153871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315F72B-9FE7-468E-91DB-E5F80580F20C}" type="datetime1">
              <a:rPr lang="en-US" smtClean="0">
                <a:latin typeface="Arial"/>
              </a:rPr>
              <a:t>8/19/2016</a:t>
            </a:fld>
            <a:endParaRPr lang="en-US">
              <a:latin typeface="Arial"/>
            </a:endParaRPr>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7"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27789925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CDF846-E1CB-4C46-B31F-A764912F1061}" type="datetime1">
              <a:rPr lang="en-US" smtClean="0">
                <a:latin typeface="Arial"/>
              </a:rPr>
              <a:t>8/19/2016</a:t>
            </a:fld>
            <a:endParaRPr lang="en-US">
              <a:latin typeface="Arial"/>
            </a:endParaRPr>
          </a:p>
        </p:txBody>
      </p:sp>
      <p:sp>
        <p:nvSpPr>
          <p:cNvPr id="6" name="Slide Number Placeholder 5"/>
          <p:cNvSpPr>
            <a:spLocks noGrp="1"/>
          </p:cNvSpPr>
          <p:nvPr>
            <p:ph type="sldNum" sz="quarter" idx="12"/>
          </p:nvPr>
        </p:nvSpPr>
        <p:spPr/>
        <p:txBody>
          <a:bodyPr/>
          <a:lstStyle/>
          <a:p>
            <a:fld id="{FD01F0F2-74A4-EF40-82B3-DFFDF0BA3880}" type="slidenum">
              <a:rPr lang="en-US" smtClean="0">
                <a:latin typeface="Arial"/>
              </a:rPr>
              <a:pPr/>
              <a:t>‹#›</a:t>
            </a:fld>
            <a:endParaRPr lang="en-US">
              <a:latin typeface="Arial"/>
            </a:endParaRPr>
          </a:p>
        </p:txBody>
      </p:sp>
      <p:sp>
        <p:nvSpPr>
          <p:cNvPr id="7"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1564422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9693BFA-AAE0-4A9A-966A-8B4CD9D66804}" type="datetime1">
              <a:rPr lang="en-US" smtClean="0">
                <a:latin typeface="Arial"/>
              </a:rPr>
              <a:t>8/19/2016</a:t>
            </a:fld>
            <a:endParaRPr lang="en-US">
              <a:latin typeface="Arial"/>
            </a:endParaRPr>
          </a:p>
        </p:txBody>
      </p:sp>
      <p:sp>
        <p:nvSpPr>
          <p:cNvPr id="5"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Tree>
    <p:extLst>
      <p:ext uri="{BB962C8B-B14F-4D97-AF65-F5344CB8AC3E}">
        <p14:creationId xmlns:p14="http://schemas.microsoft.com/office/powerpoint/2010/main" val="3404517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10DF4E5-1645-4698-9FB0-7A838E019AF2}" type="datetime1">
              <a:rPr lang="en-US" smtClean="0">
                <a:latin typeface="Arial"/>
              </a:rPr>
              <a:t>8/19/2016</a:t>
            </a:fld>
            <a:endParaRPr lang="en-US">
              <a:latin typeface="Arial"/>
            </a:endParaRPr>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54515415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9A2CB6C-D2AC-4348-8AC6-5E67861D1458}" type="datetime1">
              <a:rPr lang="en-US" smtClean="0">
                <a:latin typeface="Arial"/>
              </a:rPr>
              <a:t>8/19/2016</a:t>
            </a:fld>
            <a:endParaRPr lang="en-US">
              <a:latin typeface="Arial"/>
            </a:endParaRPr>
          </a:p>
        </p:txBody>
      </p:sp>
      <p:sp>
        <p:nvSpPr>
          <p:cNvPr id="7" name="Slide Number Placeholder 6"/>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8" name="Footer Placeholder 4"/>
          <p:cNvSpPr txBox="1">
            <a:spLocks/>
          </p:cNvSpPr>
          <p:nvPr userDrawn="1"/>
        </p:nvSpPr>
        <p:spPr>
          <a:xfrm>
            <a:off x="0" y="6531731"/>
            <a:ext cx="9144000" cy="329184"/>
          </a:xfrm>
          <a:prstGeom prst="rect">
            <a:avLst/>
          </a:prstGeom>
        </p:spPr>
        <p:txBody>
          <a:bodyPr vert="horz" lIns="91440" tIns="45720" rIns="91440" bIns="45720" rtlCol="0" anchor="ctr"/>
          <a:lstStyle>
            <a:defPPr>
              <a:defRPr lang="en-US"/>
            </a:defPPr>
            <a:lvl1pPr marL="0" algn="ctr" defTabSz="457200" rtl="0" eaLnBrk="1" latinLnBrk="0" hangingPunct="1">
              <a:defRPr sz="95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19081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57FC0CF-476B-4766-8A71-BAC1BE435125}" type="datetime1">
              <a:rPr lang="en-US" smtClean="0">
                <a:latin typeface="Arial"/>
              </a:rPr>
              <a:t>8/19/2016</a:t>
            </a:fld>
            <a:endParaRPr lang="en-US">
              <a:latin typeface="Arial"/>
            </a:endParaRPr>
          </a:p>
        </p:txBody>
      </p:sp>
      <p:sp>
        <p:nvSpPr>
          <p:cNvPr id="9" name="Slide Number Placeholder 8"/>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427716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13BAEC8-52EC-45B0-91AF-FEDC90EF9F54}" type="datetime1">
              <a:rPr lang="en-US" smtClean="0">
                <a:latin typeface="Arial"/>
              </a:rPr>
              <a:t>8/19/2016</a:t>
            </a:fld>
            <a:endParaRPr lang="en-US">
              <a:latin typeface="Arial"/>
            </a:endParaRPr>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6"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1816205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394242-4A77-444F-8B9F-1C40F3A4451D}" type="datetime1">
              <a:rPr lang="en-US" smtClean="0">
                <a:latin typeface="Arial"/>
              </a:rPr>
              <a:t>8/19/2016</a:t>
            </a:fld>
            <a:endParaRPr lang="en-US">
              <a:latin typeface="Arial"/>
            </a:endParaRPr>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5"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16972838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C1FDE2-CC27-4E4D-A8B8-442150E2A06C}" type="datetime1">
              <a:rPr lang="en-US" smtClean="0">
                <a:latin typeface="Arial"/>
              </a:rPr>
              <a:t>8/19/2016</a:t>
            </a:fld>
            <a:endParaRPr lang="en-US">
              <a:latin typeface="Arial"/>
            </a:endParaRPr>
          </a:p>
        </p:txBody>
      </p:sp>
      <p:sp>
        <p:nvSpPr>
          <p:cNvPr id="7" name="Slide Number Placeholder 6"/>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502136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082CD9-241D-453F-B2E1-EF940C82BEE5}" type="datetime1">
              <a:rPr lang="en-US" smtClean="0">
                <a:latin typeface="Arial"/>
              </a:rPr>
              <a:t>8/19/2016</a:t>
            </a:fld>
            <a:endParaRPr lang="en-US">
              <a:latin typeface="Arial"/>
            </a:endParaRPr>
          </a:p>
        </p:txBody>
      </p:sp>
      <p:sp>
        <p:nvSpPr>
          <p:cNvPr id="7" name="Slide Number Placeholder 6"/>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8" name="Footer Placeholder 4"/>
          <p:cNvSpPr>
            <a:spLocks noGrp="1"/>
          </p:cNvSpPr>
          <p:nvPr>
            <p:ph type="ftr" sz="quarter" idx="11"/>
          </p:nvPr>
        </p:nvSpPr>
        <p:spPr>
          <a:xfrm>
            <a:off x="0" y="6531731"/>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2481219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D840F0A3-CABA-4FF4-B2ED-756A449CE0A9}" type="datetime1">
              <a:rPr lang="en-US" smtClean="0">
                <a:latin typeface="Arial"/>
              </a:rPr>
              <a:t>8/19/2016</a:t>
            </a:fld>
            <a:endParaRPr lang="en-US">
              <a:latin typeface="Arial"/>
            </a:endParaRPr>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r>
              <a:rPr lang="en-US" smtClean="0">
                <a:latin typeface="Arial"/>
              </a:rPr>
              <a:t>From Security in Computing, Fifth Edition, by Charles P. Pfleeger, et al. (ISBN: 9780134085043). Copyright 2015 by Pearson Education, Inc. All rights reserved.</a:t>
            </a:r>
            <a:endParaRPr lang="en-US">
              <a:latin typeface="Arial"/>
            </a:endParaRPr>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5BFA158B-7C94-F543-87DB-41F59EA4FAFA}" type="slidenum">
              <a:rPr lang="en-US" smtClean="0">
                <a:latin typeface="Arial"/>
              </a:rPr>
              <a:pPr/>
              <a:t>‹#›</a:t>
            </a:fld>
            <a:endParaRPr lang="en-US">
              <a:latin typeface="Arial"/>
            </a:endParaRPr>
          </a:p>
        </p:txBody>
      </p:sp>
    </p:spTree>
    <p:extLst>
      <p:ext uri="{BB962C8B-B14F-4D97-AF65-F5344CB8AC3E}">
        <p14:creationId xmlns:p14="http://schemas.microsoft.com/office/powerpoint/2010/main" val="5742850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3" Type="http://schemas.openxmlformats.org/officeDocument/2006/relationships/package" Target="../embeddings/Microsoft_Word_Document6.docx"/><Relationship Id="rId2" Type="http://schemas.openxmlformats.org/officeDocument/2006/relationships/slideLayout" Target="../slideLayouts/slideLayout12.xml"/><Relationship Id="rId1" Type="http://schemas.openxmlformats.org/officeDocument/2006/relationships/vmlDrawing" Target="../drawings/vmlDrawing6.vml"/><Relationship Id="rId4" Type="http://schemas.openxmlformats.org/officeDocument/2006/relationships/image" Target="../media/image41.png"/></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25.emf"/></Relationships>
</file>

<file path=ppt/slides/_rels/slide71.xml.rels><?xml version="1.0" encoding="UTF-8" standalone="yes"?>
<Relationships xmlns="http://schemas.openxmlformats.org/package/2006/relationships"><Relationship Id="rId3" Type="http://schemas.openxmlformats.org/officeDocument/2006/relationships/package" Target="../embeddings/Microsoft_Word_Document2.doc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26.png"/></Relationships>
</file>

<file path=ppt/slides/_rels/slide7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28.png"/><Relationship Id="rId4" Type="http://schemas.openxmlformats.org/officeDocument/2006/relationships/package" Target="../embeddings/Microsoft_Word_Document3.docx"/></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29.png"/><Relationship Id="rId4" Type="http://schemas.openxmlformats.org/officeDocument/2006/relationships/package" Target="../embeddings/Microsoft_Word_Document4.docx"/></Relationships>
</file>

<file path=ppt/slides/_rels/slide7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package" Target="../embeddings/Microsoft_Word_Document5.docx"/><Relationship Id="rId2" Type="http://schemas.openxmlformats.org/officeDocument/2006/relationships/slideLayout" Target="../slideLayouts/slideLayout12.xml"/><Relationship Id="rId1" Type="http://schemas.openxmlformats.org/officeDocument/2006/relationships/vmlDrawing" Target="../drawings/vmlDrawing5.vml"/><Relationship Id="rId4" Type="http://schemas.openxmlformats.org/officeDocument/2006/relationships/image" Target="../media/image3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a:t>
            </a:r>
            <a:r>
              <a:rPr lang="en-US" dirty="0" smtClean="0"/>
              <a:t>ecurity in Computing,</a:t>
            </a:r>
            <a:br>
              <a:rPr lang="en-US" dirty="0" smtClean="0"/>
            </a:br>
            <a:r>
              <a:rPr lang="en-US" dirty="0" smtClean="0"/>
              <a:t>Fifth Edition</a:t>
            </a:r>
            <a:endParaRPr lang="en-US" dirty="0"/>
          </a:p>
        </p:txBody>
      </p:sp>
      <p:sp>
        <p:nvSpPr>
          <p:cNvPr id="3" name="Subtitle 2"/>
          <p:cNvSpPr>
            <a:spLocks noGrp="1"/>
          </p:cNvSpPr>
          <p:nvPr>
            <p:ph type="subTitle" idx="1"/>
          </p:nvPr>
        </p:nvSpPr>
        <p:spPr/>
        <p:txBody>
          <a:bodyPr/>
          <a:lstStyle/>
          <a:p>
            <a:r>
              <a:rPr lang="en-US" dirty="0" smtClean="0"/>
              <a:t>Chapter 2: Toolbox: Authentication, Access Control, and Cryptography</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1</a:t>
            </a:fld>
            <a:endParaRPr lang="en-US">
              <a:latin typeface="Arial"/>
            </a:endParaRPr>
          </a:p>
        </p:txBody>
      </p:sp>
    </p:spTree>
    <p:extLst>
      <p:ext uri="{BB962C8B-B14F-4D97-AF65-F5344CB8AC3E}">
        <p14:creationId xmlns:p14="http://schemas.microsoft.com/office/powerpoint/2010/main" val="1254888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Authentication</a:t>
            </a:r>
            <a:endParaRPr lang="en-US" dirty="0"/>
          </a:p>
        </p:txBody>
      </p:sp>
      <p:sp>
        <p:nvSpPr>
          <p:cNvPr id="3" name="Content Placeholder 2"/>
          <p:cNvSpPr>
            <a:spLocks noGrp="1"/>
          </p:cNvSpPr>
          <p:nvPr>
            <p:ph idx="1"/>
          </p:nvPr>
        </p:nvSpPr>
        <p:spPr/>
        <p:txBody>
          <a:bodyPr>
            <a:normAutofit/>
          </a:bodyPr>
          <a:lstStyle/>
          <a:p>
            <a:r>
              <a:rPr lang="en-US" sz="2800" dirty="0" smtClean="0"/>
              <a:t>The act of proving that a user is who she says she is</a:t>
            </a:r>
          </a:p>
          <a:p>
            <a:r>
              <a:rPr lang="en-US" sz="2800" dirty="0" smtClean="0"/>
              <a:t>Methods:</a:t>
            </a:r>
          </a:p>
          <a:p>
            <a:pPr lvl="1"/>
            <a:r>
              <a:rPr lang="en-US" sz="2400" dirty="0" smtClean="0"/>
              <a:t>Something the user </a:t>
            </a:r>
            <a:r>
              <a:rPr lang="en-US" sz="2400" i="1" dirty="0" smtClean="0"/>
              <a:t>knows</a:t>
            </a:r>
          </a:p>
          <a:p>
            <a:pPr lvl="1"/>
            <a:r>
              <a:rPr lang="en-US" sz="2400" dirty="0" smtClean="0"/>
              <a:t>Something the user </a:t>
            </a:r>
            <a:r>
              <a:rPr lang="en-US" sz="2400" i="1" dirty="0" smtClean="0"/>
              <a:t>is</a:t>
            </a:r>
          </a:p>
          <a:p>
            <a:pPr lvl="1"/>
            <a:r>
              <a:rPr lang="en-US" sz="2400" dirty="0" smtClean="0"/>
              <a:t>Something user </a:t>
            </a:r>
            <a:r>
              <a:rPr lang="en-US" sz="2400" i="1" dirty="0" smtClean="0"/>
              <a:t>has</a:t>
            </a:r>
            <a:endParaRPr lang="en-US" sz="2400" i="1"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10</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06085856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5</a:t>
            </a:r>
            <a:endParaRPr lang="en-US" dirty="0"/>
          </a:p>
        </p:txBody>
      </p:sp>
      <p:pic>
        <p:nvPicPr>
          <p:cNvPr id="6" name="Picture 5"/>
          <p:cNvPicPr>
            <a:picLocks noChangeAspect="1"/>
          </p:cNvPicPr>
          <p:nvPr/>
        </p:nvPicPr>
        <p:blipFill>
          <a:blip r:embed="rId2"/>
          <a:stretch>
            <a:fillRect/>
          </a:stretch>
        </p:blipFill>
        <p:spPr>
          <a:xfrm>
            <a:off x="3441978" y="3386138"/>
            <a:ext cx="5330546" cy="2976562"/>
          </a:xfrm>
          <a:prstGeom prst="rect">
            <a:avLst/>
          </a:prstGeom>
        </p:spPr>
      </p:pic>
      <p:sp>
        <p:nvSpPr>
          <p:cNvPr id="3" name="Text Placeholder 2"/>
          <p:cNvSpPr>
            <a:spLocks noGrp="1"/>
          </p:cNvSpPr>
          <p:nvPr>
            <p:ph type="body" idx="1"/>
          </p:nvPr>
        </p:nvSpPr>
        <p:spPr>
          <a:xfrm>
            <a:off x="457199" y="1600200"/>
            <a:ext cx="8315325" cy="1785938"/>
          </a:xfrm>
        </p:spPr>
        <p:txBody>
          <a:bodyPr>
            <a:normAutofit fontScale="92500"/>
          </a:bodyPr>
          <a:lstStyle/>
          <a:p>
            <a:r>
              <a:rPr lang="en-US" dirty="0"/>
              <a:t>If S </a:t>
            </a:r>
            <a:r>
              <a:rPr lang="en-US" dirty="0" smtClean="0"/>
              <a:t>wants confidentiality,</a:t>
            </a:r>
          </a:p>
          <a:p>
            <a:pPr lvl="1"/>
            <a:r>
              <a:rPr lang="en-US" dirty="0" smtClean="0"/>
              <a:t> </a:t>
            </a:r>
            <a:r>
              <a:rPr lang="en-US" dirty="0"/>
              <a:t>that is, so that only one recipient can see the file contents, </a:t>
            </a:r>
            <a:endParaRPr lang="en-US" dirty="0" smtClean="0"/>
          </a:p>
          <a:p>
            <a:r>
              <a:rPr lang="en-US" dirty="0" smtClean="0"/>
              <a:t>S </a:t>
            </a:r>
            <a:r>
              <a:rPr lang="en-US" dirty="0"/>
              <a:t>can select </a:t>
            </a:r>
            <a:r>
              <a:rPr lang="en-US" dirty="0" smtClean="0"/>
              <a:t>a symmetric </a:t>
            </a:r>
            <a:r>
              <a:rPr lang="en-US" dirty="0"/>
              <a:t>encryption key, encrypt the file, and store the key under user U’s </a:t>
            </a:r>
            <a:r>
              <a:rPr lang="en-US" dirty="0" smtClean="0"/>
              <a:t>asymmetric public </a:t>
            </a:r>
            <a:r>
              <a:rPr lang="en-US" dirty="0"/>
              <a:t>encryption key.</a:t>
            </a:r>
            <a:endParaRPr lang="en-US" dirty="0"/>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100</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60357370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Cryptographic Tool Summary</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12680620"/>
              </p:ext>
            </p:extLst>
          </p:nvPr>
        </p:nvGraphicFramePr>
        <p:xfrm>
          <a:off x="417096" y="1657680"/>
          <a:ext cx="8379326" cy="4861144"/>
        </p:xfrm>
        <a:graphic>
          <a:graphicData uri="http://schemas.openxmlformats.org/presentationml/2006/ole">
            <mc:AlternateContent xmlns:mc="http://schemas.openxmlformats.org/markup-compatibility/2006">
              <mc:Choice xmlns:v="urn:schemas-microsoft-com:vml" Requires="v">
                <p:oleObj spid="_x0000_s41181" name="Document" r:id="rId3" imgW="5626100" imgH="3263900" progId="Word.Document.12">
                  <p:embed/>
                </p:oleObj>
              </mc:Choice>
              <mc:Fallback>
                <p:oleObj name="Document" r:id="rId3" imgW="5626100" imgH="3263900" progId="Word.Document.12">
                  <p:embed/>
                  <p:pic>
                    <p:nvPicPr>
                      <p:cNvPr id="0" name=""/>
                      <p:cNvPicPr/>
                      <p:nvPr/>
                    </p:nvPicPr>
                    <p:blipFill>
                      <a:blip r:embed="rId4"/>
                      <a:stretch>
                        <a:fillRect/>
                      </a:stretch>
                    </p:blipFill>
                    <p:spPr>
                      <a:xfrm>
                        <a:off x="417096" y="1657680"/>
                        <a:ext cx="8379326" cy="4861144"/>
                      </a:xfrm>
                      <a:prstGeom prst="rect">
                        <a:avLst/>
                      </a:prstGeom>
                    </p:spPr>
                  </p:pic>
                </p:oleObj>
              </mc:Fallback>
            </mc:AlternateContent>
          </a:graphicData>
        </a:graphic>
      </p:graphicFrame>
      <p:sp>
        <p:nvSpPr>
          <p:cNvPr id="3" name="Slide Number Placeholder 2"/>
          <p:cNvSpPr>
            <a:spLocks noGrp="1"/>
          </p:cNvSpPr>
          <p:nvPr>
            <p:ph type="sldNum" sz="quarter" idx="12"/>
          </p:nvPr>
        </p:nvSpPr>
        <p:spPr/>
        <p:txBody>
          <a:bodyPr/>
          <a:lstStyle/>
          <a:p>
            <a:fld id="{FD01F0F2-74A4-EF40-82B3-DFFDF0BA3880}" type="slidenum">
              <a:rPr lang="en-US" smtClean="0">
                <a:latin typeface="Arial"/>
              </a:rPr>
              <a:pPr/>
              <a:t>101</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409090859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Text Placeholder 2"/>
          <p:cNvSpPr>
            <a:spLocks noGrp="1"/>
          </p:cNvSpPr>
          <p:nvPr>
            <p:ph type="body" idx="1"/>
          </p:nvPr>
        </p:nvSpPr>
        <p:spPr/>
        <p:txBody>
          <a:bodyPr/>
          <a:lstStyle/>
          <a:p>
            <a:r>
              <a:rPr lang="en-US" dirty="0" smtClean="0"/>
              <a:t>Users can authenticate using something they know, something they are, or something they have</a:t>
            </a:r>
          </a:p>
          <a:p>
            <a:r>
              <a:rPr lang="en-US" dirty="0" smtClean="0"/>
              <a:t>Systems may use a variety of mechanisms to implement access control</a:t>
            </a:r>
          </a:p>
          <a:p>
            <a:r>
              <a:rPr lang="en-US" dirty="0" smtClean="0"/>
              <a:t>Encryption helps prevent attackers from revealing, modifying, or fabricating messages</a:t>
            </a:r>
          </a:p>
          <a:p>
            <a:r>
              <a:rPr lang="en-US" dirty="0" smtClean="0"/>
              <a:t>Symmetric and asymmetric encryption have complementary strengths and weaknesses</a:t>
            </a:r>
          </a:p>
          <a:p>
            <a:r>
              <a:rPr lang="en-US" dirty="0" smtClean="0"/>
              <a:t>Certificates bind identities to digital signatures</a:t>
            </a:r>
            <a:endParaRPr lang="en-US" dirty="0"/>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102</a:t>
            </a:fld>
            <a:endParaRPr lang="en-US">
              <a:latin typeface="Arial"/>
            </a:endParaRPr>
          </a:p>
        </p:txBody>
      </p:sp>
      <p:sp>
        <p:nvSpPr>
          <p:cNvPr id="6" name="Footer Placeholder 5"/>
          <p:cNvSpPr>
            <a:spLocks noGrp="1"/>
          </p:cNvSpPr>
          <p:nvPr>
            <p:ph type="ftr" sz="quarter" idx="11"/>
          </p:nvPr>
        </p:nvSpPr>
        <p:spPr/>
        <p:txBody>
          <a:body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endParaRPr lang="en-US" dirty="0"/>
          </a:p>
        </p:txBody>
      </p:sp>
    </p:spTree>
    <p:extLst>
      <p:ext uri="{BB962C8B-B14F-4D97-AF65-F5344CB8AC3E}">
        <p14:creationId xmlns:p14="http://schemas.microsoft.com/office/powerpoint/2010/main" val="3376363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Something You Know</a:t>
            </a:r>
            <a:endParaRPr lang="en-US" dirty="0"/>
          </a:p>
        </p:txBody>
      </p:sp>
      <p:sp>
        <p:nvSpPr>
          <p:cNvPr id="3" name="Content Placeholder 2"/>
          <p:cNvSpPr>
            <a:spLocks noGrp="1"/>
          </p:cNvSpPr>
          <p:nvPr>
            <p:ph idx="1"/>
          </p:nvPr>
        </p:nvSpPr>
        <p:spPr/>
        <p:txBody>
          <a:bodyPr>
            <a:normAutofit/>
          </a:bodyPr>
          <a:lstStyle/>
          <a:p>
            <a:r>
              <a:rPr lang="en-US" sz="2800" dirty="0" smtClean="0"/>
              <a:t>Passwords</a:t>
            </a:r>
          </a:p>
          <a:p>
            <a:r>
              <a:rPr lang="en-US" sz="2800" dirty="0" smtClean="0"/>
              <a:t>Attacks on “something you know”:</a:t>
            </a:r>
          </a:p>
          <a:p>
            <a:pPr lvl="1"/>
            <a:r>
              <a:rPr lang="en-US" sz="2400" dirty="0" smtClean="0"/>
              <a:t>Dictionary attacks</a:t>
            </a:r>
          </a:p>
          <a:p>
            <a:pPr lvl="1"/>
            <a:r>
              <a:rPr lang="en-US" sz="2400" dirty="0" smtClean="0"/>
              <a:t>Inferring likely passwords/answers</a:t>
            </a:r>
          </a:p>
          <a:p>
            <a:pPr lvl="1"/>
            <a:r>
              <a:rPr lang="en-US" sz="2400" dirty="0" smtClean="0"/>
              <a:t>Guessing</a:t>
            </a:r>
          </a:p>
          <a:p>
            <a:pPr lvl="1"/>
            <a:r>
              <a:rPr lang="en-US" sz="2400" dirty="0" smtClean="0"/>
              <a:t>Defeating concealment/Rainbow tables</a:t>
            </a:r>
          </a:p>
          <a:p>
            <a:pPr lvl="1"/>
            <a:r>
              <a:rPr lang="en-US" sz="2400" dirty="0" smtClean="0"/>
              <a:t>Exhaustive or brute-force attack</a:t>
            </a:r>
          </a:p>
          <a:p>
            <a:r>
              <a:rPr lang="en-US" sz="2800" dirty="0" smtClean="0"/>
              <a:t>Security </a:t>
            </a:r>
            <a:r>
              <a:rPr lang="en-US" sz="2800" dirty="0"/>
              <a:t>questions</a:t>
            </a:r>
          </a:p>
          <a:p>
            <a:pPr lvl="1"/>
            <a:endParaRPr lang="en-US" sz="2400"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11</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868537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Dictionary </a:t>
            </a:r>
            <a:r>
              <a:rPr lang="en-US" dirty="0" smtClean="0"/>
              <a:t>attacks</a:t>
            </a:r>
            <a:endParaRPr lang="en-US" dirty="0"/>
          </a:p>
        </p:txBody>
      </p:sp>
      <p:sp>
        <p:nvSpPr>
          <p:cNvPr id="3" name="Content Placeholder 2"/>
          <p:cNvSpPr>
            <a:spLocks noGrp="1"/>
          </p:cNvSpPr>
          <p:nvPr>
            <p:ph idx="1"/>
          </p:nvPr>
        </p:nvSpPr>
        <p:spPr/>
        <p:txBody>
          <a:bodyPr>
            <a:normAutofit fontScale="85000" lnSpcReduction="20000"/>
          </a:bodyPr>
          <a:lstStyle/>
          <a:p>
            <a:r>
              <a:rPr lang="en-US" dirty="0"/>
              <a:t>Several network sites post dictionaries of phrases, science fiction character </a:t>
            </a:r>
            <a:r>
              <a:rPr lang="en-US" dirty="0" smtClean="0"/>
              <a:t>names, places</a:t>
            </a:r>
            <a:r>
              <a:rPr lang="en-US" dirty="0"/>
              <a:t>, mythological names, Chinese words, Yiddish words, and other specialized lists.</a:t>
            </a:r>
          </a:p>
          <a:p>
            <a:pPr lvl="1"/>
            <a:r>
              <a:rPr lang="en-US" dirty="0"/>
              <a:t>These lists help site administrators identify users who have chosen weak passwords, </a:t>
            </a:r>
            <a:endParaRPr lang="en-US" dirty="0" smtClean="0"/>
          </a:p>
          <a:p>
            <a:pPr lvl="1"/>
            <a:r>
              <a:rPr lang="en-US" dirty="0" smtClean="0"/>
              <a:t>but the </a:t>
            </a:r>
            <a:r>
              <a:rPr lang="en-US" dirty="0"/>
              <a:t>same dictionaries can also be used by attackers of sites that do not have such </a:t>
            </a:r>
            <a:r>
              <a:rPr lang="en-US" dirty="0" smtClean="0"/>
              <a:t>attentive administrators</a:t>
            </a:r>
            <a:r>
              <a:rPr lang="en-US" dirty="0"/>
              <a:t>. </a:t>
            </a:r>
            <a:endParaRPr lang="en-US" dirty="0" smtClean="0"/>
          </a:p>
          <a:p>
            <a:r>
              <a:rPr lang="en-US" dirty="0" smtClean="0"/>
              <a:t>The </a:t>
            </a:r>
            <a:r>
              <a:rPr lang="en-US" dirty="0"/>
              <a:t>COPS [FAR90], Crack [MUF92], and SATAN [FAR95] utilities </a:t>
            </a:r>
            <a:r>
              <a:rPr lang="en-US" dirty="0" smtClean="0"/>
              <a:t>allow an </a:t>
            </a:r>
            <a:r>
              <a:rPr lang="en-US" dirty="0"/>
              <a:t>administrator to scan a system for weak passwords. </a:t>
            </a:r>
            <a:endParaRPr lang="en-US" dirty="0" smtClean="0"/>
          </a:p>
          <a:p>
            <a:pPr lvl="1"/>
            <a:r>
              <a:rPr lang="en-US" dirty="0" smtClean="0"/>
              <a:t>But </a:t>
            </a:r>
            <a:r>
              <a:rPr lang="en-US" dirty="0"/>
              <a:t>these same utilities, or </a:t>
            </a:r>
            <a:r>
              <a:rPr lang="en-US" dirty="0" smtClean="0"/>
              <a:t>other homemade </a:t>
            </a:r>
            <a:r>
              <a:rPr lang="en-US" dirty="0"/>
              <a:t>ones, allow attackers to do the same. </a:t>
            </a:r>
            <a:endParaRPr lang="en-US" dirty="0" smtClean="0"/>
          </a:p>
          <a:p>
            <a:pPr lvl="1"/>
            <a:r>
              <a:rPr lang="en-US" dirty="0" smtClean="0"/>
              <a:t>Now </a:t>
            </a:r>
            <a:r>
              <a:rPr lang="en-US" dirty="0"/>
              <a:t>Internet sites offer </a:t>
            </a:r>
            <a:r>
              <a:rPr lang="en-US" dirty="0" smtClean="0"/>
              <a:t>so-called password </a:t>
            </a:r>
            <a:r>
              <a:rPr lang="en-US" dirty="0"/>
              <a:t>recovery software as freeware or shareware for under $20. (These are </a:t>
            </a:r>
            <a:r>
              <a:rPr lang="en-US" dirty="0" err="1" smtClean="0"/>
              <a:t>passwordcracking</a:t>
            </a:r>
            <a:r>
              <a:rPr lang="en-US" dirty="0"/>
              <a:t> </a:t>
            </a:r>
            <a:r>
              <a:rPr lang="en-US" dirty="0" smtClean="0"/>
              <a:t>programs</a:t>
            </a:r>
            <a:r>
              <a:rPr lang="en-US" dirty="0"/>
              <a:t>.)</a:t>
            </a:r>
          </a:p>
          <a:p>
            <a:r>
              <a:rPr lang="en-US" dirty="0"/>
              <a:t>People think they can be clever by picking a simple password and replacing </a:t>
            </a:r>
            <a:r>
              <a:rPr lang="en-US" dirty="0" smtClean="0"/>
              <a:t>certain characters</a:t>
            </a:r>
            <a:r>
              <a:rPr lang="en-US" dirty="0"/>
              <a:t>, </a:t>
            </a:r>
            <a:endParaRPr lang="en-US" dirty="0" smtClean="0"/>
          </a:p>
          <a:p>
            <a:pPr lvl="1"/>
            <a:r>
              <a:rPr lang="en-US" dirty="0" smtClean="0"/>
              <a:t>such </a:t>
            </a:r>
            <a:r>
              <a:rPr lang="en-US" dirty="0"/>
              <a:t>as 0 (zero) for letter O, 1 (one) for letter I or L, 3 (three) for letter E or </a:t>
            </a:r>
            <a:r>
              <a:rPr lang="en-US" dirty="0" smtClean="0"/>
              <a:t>@ (</a:t>
            </a:r>
            <a:r>
              <a:rPr lang="en-US" dirty="0"/>
              <a:t>at) for letter A. </a:t>
            </a:r>
            <a:endParaRPr lang="en-US" dirty="0" smtClean="0"/>
          </a:p>
          <a:p>
            <a:pPr lvl="1"/>
            <a:r>
              <a:rPr lang="en-US" dirty="0" smtClean="0"/>
              <a:t>But </a:t>
            </a:r>
            <a:r>
              <a:rPr lang="en-US" dirty="0"/>
              <a:t>users aren’t the only people who could think up these substitutions.</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12</a:t>
            </a:fld>
            <a:endParaRPr lang="en-US">
              <a:latin typeface="Arial"/>
            </a:endParaRPr>
          </a:p>
        </p:txBody>
      </p:sp>
    </p:spTree>
    <p:extLst>
      <p:ext uri="{BB962C8B-B14F-4D97-AF65-F5344CB8AC3E}">
        <p14:creationId xmlns:p14="http://schemas.microsoft.com/office/powerpoint/2010/main" val="11258093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Inferring likely </a:t>
            </a:r>
            <a:r>
              <a:rPr lang="en-US" dirty="0" smtClean="0"/>
              <a:t>passwords/answers</a:t>
            </a:r>
            <a:endParaRPr lang="en-US" dirty="0"/>
          </a:p>
        </p:txBody>
      </p:sp>
      <p:sp>
        <p:nvSpPr>
          <p:cNvPr id="3" name="Content Placeholder 2"/>
          <p:cNvSpPr>
            <a:spLocks noGrp="1"/>
          </p:cNvSpPr>
          <p:nvPr>
            <p:ph idx="1"/>
          </p:nvPr>
        </p:nvSpPr>
        <p:spPr/>
        <p:txBody>
          <a:bodyPr>
            <a:normAutofit fontScale="92500" lnSpcReduction="10000"/>
          </a:bodyPr>
          <a:lstStyle/>
          <a:p>
            <a:r>
              <a:rPr lang="en-US" dirty="0"/>
              <a:t>If Sandy is selecting a password, she is probably not choosing a word completely </a:t>
            </a:r>
            <a:r>
              <a:rPr lang="en-US" dirty="0" smtClean="0"/>
              <a:t>at random</a:t>
            </a:r>
            <a:r>
              <a:rPr lang="en-US" dirty="0"/>
              <a:t>. </a:t>
            </a:r>
            <a:endParaRPr lang="en-US" dirty="0" smtClean="0"/>
          </a:p>
          <a:p>
            <a:pPr lvl="1"/>
            <a:r>
              <a:rPr lang="en-US" dirty="0" smtClean="0"/>
              <a:t>Most </a:t>
            </a:r>
            <a:r>
              <a:rPr lang="en-US" dirty="0"/>
              <a:t>likely Sandy’s password is something meaningful to her. </a:t>
            </a:r>
            <a:endParaRPr lang="en-US" dirty="0" smtClean="0"/>
          </a:p>
          <a:p>
            <a:pPr lvl="1"/>
            <a:r>
              <a:rPr lang="en-US" dirty="0" smtClean="0"/>
              <a:t>People typically choose </a:t>
            </a:r>
            <a:r>
              <a:rPr lang="en-US" dirty="0"/>
              <a:t>personal passwords, such as the name of a spouse, child, other family member, </a:t>
            </a:r>
            <a:r>
              <a:rPr lang="en-US" dirty="0" smtClean="0"/>
              <a:t>or pet</a:t>
            </a:r>
            <a:r>
              <a:rPr lang="en-US" dirty="0"/>
              <a:t>. </a:t>
            </a:r>
            <a:endParaRPr lang="en-US" dirty="0" smtClean="0"/>
          </a:p>
          <a:p>
            <a:r>
              <a:rPr lang="en-US" dirty="0" smtClean="0"/>
              <a:t>For </a:t>
            </a:r>
            <a:r>
              <a:rPr lang="en-US" dirty="0"/>
              <a:t>any given person, the number of such possibilities is only a dozen or two. </a:t>
            </a:r>
            <a:endParaRPr lang="en-US" dirty="0" smtClean="0"/>
          </a:p>
          <a:p>
            <a:pPr lvl="1"/>
            <a:r>
              <a:rPr lang="en-US" dirty="0" smtClean="0"/>
              <a:t>Trying</a:t>
            </a:r>
            <a:r>
              <a:rPr lang="en-US" dirty="0"/>
              <a:t> </a:t>
            </a:r>
            <a:r>
              <a:rPr lang="en-US" dirty="0" smtClean="0"/>
              <a:t>this </a:t>
            </a:r>
            <a:r>
              <a:rPr lang="en-US" dirty="0"/>
              <a:t>many passwords by computer takes well under a second! Even a person working </a:t>
            </a:r>
            <a:r>
              <a:rPr lang="en-US" dirty="0" smtClean="0"/>
              <a:t>by hand </a:t>
            </a:r>
            <a:r>
              <a:rPr lang="en-US" dirty="0"/>
              <a:t>could try ten likely candidates in a minute or two</a:t>
            </a:r>
            <a:r>
              <a:rPr lang="en-US" dirty="0" smtClean="0"/>
              <a:t>.</a:t>
            </a:r>
          </a:p>
          <a:p>
            <a:r>
              <a:rPr lang="en-US" dirty="0" smtClean="0"/>
              <a:t>Study shows the characteristics </a:t>
            </a:r>
            <a:r>
              <a:rPr lang="en-US" dirty="0"/>
              <a:t>of the 3,289 passwords </a:t>
            </a:r>
            <a:r>
              <a:rPr lang="en-US" dirty="0" smtClean="0"/>
              <a:t>gathered in next slide.</a:t>
            </a:r>
          </a:p>
          <a:p>
            <a:pPr lvl="1"/>
            <a:r>
              <a:rPr lang="en-US" dirty="0"/>
              <a:t>86 </a:t>
            </a:r>
            <a:r>
              <a:rPr lang="en-US" dirty="0" smtClean="0"/>
              <a:t>percent could </a:t>
            </a:r>
            <a:r>
              <a:rPr lang="en-US" dirty="0"/>
              <a:t>be uncovered in about one week’s worth of 24-hour-a-day testing, using the </a:t>
            </a:r>
            <a:r>
              <a:rPr lang="en-US" dirty="0" smtClean="0"/>
              <a:t>very generous </a:t>
            </a:r>
            <a:r>
              <a:rPr lang="en-US" dirty="0"/>
              <a:t>estimate of 1 millisecond per password check.</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13</a:t>
            </a:fld>
            <a:endParaRPr lang="en-US">
              <a:latin typeface="Arial"/>
            </a:endParaRPr>
          </a:p>
        </p:txBody>
      </p:sp>
    </p:spTree>
    <p:extLst>
      <p:ext uri="{BB962C8B-B14F-4D97-AF65-F5344CB8AC3E}">
        <p14:creationId xmlns:p14="http://schemas.microsoft.com/office/powerpoint/2010/main" val="1077087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Distribution of Password Types</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14</a:t>
            </a:fld>
            <a:endParaRPr lang="en-US">
              <a:latin typeface="Arial"/>
            </a:endParaRPr>
          </a:p>
        </p:txBody>
      </p:sp>
      <p:pic>
        <p:nvPicPr>
          <p:cNvPr id="5" name="Picture 4" descr="fig02-01.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2303" y="1524000"/>
            <a:ext cx="5909448" cy="4937760"/>
          </a:xfrm>
          <a:prstGeom prst="rect">
            <a:avLst/>
          </a:prstGeom>
        </p:spPr>
      </p:pic>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767579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study results</a:t>
            </a:r>
            <a:endParaRPr lang="en-US" dirty="0"/>
          </a:p>
        </p:txBody>
      </p:sp>
      <p:sp>
        <p:nvSpPr>
          <p:cNvPr id="3" name="Content Placeholder 2"/>
          <p:cNvSpPr>
            <a:spLocks noGrp="1"/>
          </p:cNvSpPr>
          <p:nvPr>
            <p:ph idx="1"/>
          </p:nvPr>
        </p:nvSpPr>
        <p:spPr/>
        <p:txBody>
          <a:bodyPr>
            <a:normAutofit/>
          </a:bodyPr>
          <a:lstStyle/>
          <a:p>
            <a:r>
              <a:rPr lang="en-US" dirty="0"/>
              <a:t>In December 2009 the computer security firm </a:t>
            </a:r>
            <a:r>
              <a:rPr lang="en-US" dirty="0" err="1"/>
              <a:t>Imperva</a:t>
            </a:r>
            <a:r>
              <a:rPr lang="en-US" dirty="0"/>
              <a:t> </a:t>
            </a:r>
            <a:r>
              <a:rPr lang="en-US" dirty="0" smtClean="0"/>
              <a:t>analyzed 34 </a:t>
            </a:r>
            <a:r>
              <a:rPr lang="en-US" dirty="0"/>
              <a:t>million Facebook passwords that had previously been disclosed </a:t>
            </a:r>
            <a:r>
              <a:rPr lang="en-US" dirty="0" smtClean="0"/>
              <a:t>accidentally</a:t>
            </a:r>
            <a:endParaRPr lang="en-US" dirty="0"/>
          </a:p>
          <a:p>
            <a:pPr lvl="1"/>
            <a:r>
              <a:rPr lang="en-US" dirty="0" smtClean="0"/>
              <a:t>about </a:t>
            </a:r>
            <a:r>
              <a:rPr lang="en-US" dirty="0"/>
              <a:t>30 per cent of users chose passwords of fewer than seven characters.</a:t>
            </a:r>
          </a:p>
          <a:p>
            <a:pPr lvl="1"/>
            <a:r>
              <a:rPr lang="en-US" dirty="0" smtClean="0"/>
              <a:t>nearly </a:t>
            </a:r>
            <a:r>
              <a:rPr lang="en-US" dirty="0"/>
              <a:t>50 per cent of people used names, slang words, dictionary words </a:t>
            </a:r>
            <a:r>
              <a:rPr lang="en-US" dirty="0" smtClean="0"/>
              <a:t>or trivial </a:t>
            </a:r>
            <a:r>
              <a:rPr lang="en-US" dirty="0"/>
              <a:t>passwords—consecutive digits, adjacent keyboard keys and so on.</a:t>
            </a:r>
          </a:p>
          <a:p>
            <a:pPr lvl="1"/>
            <a:r>
              <a:rPr lang="en-US" dirty="0" smtClean="0"/>
              <a:t>most </a:t>
            </a:r>
            <a:r>
              <a:rPr lang="en-US" dirty="0"/>
              <a:t>popular passwords included 12345, 123456, 1234567, password, </a:t>
            </a:r>
            <a:r>
              <a:rPr lang="en-US" dirty="0" smtClean="0"/>
              <a:t>and </a:t>
            </a:r>
            <a:r>
              <a:rPr lang="en-US" dirty="0" err="1" smtClean="0"/>
              <a:t>iloveyou</a:t>
            </a:r>
            <a:r>
              <a:rPr lang="en-US" dirty="0"/>
              <a:t>, in the top ten.</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15</a:t>
            </a:fld>
            <a:endParaRPr lang="en-US">
              <a:latin typeface="Arial"/>
            </a:endParaRPr>
          </a:p>
        </p:txBody>
      </p:sp>
    </p:spTree>
    <p:extLst>
      <p:ext uri="{BB962C8B-B14F-4D97-AF65-F5344CB8AC3E}">
        <p14:creationId xmlns:p14="http://schemas.microsoft.com/office/powerpoint/2010/main" val="32115940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Guessing Probable Passwords</a:t>
            </a:r>
          </a:p>
        </p:txBody>
      </p:sp>
      <p:sp>
        <p:nvSpPr>
          <p:cNvPr id="3" name="Content Placeholder 2"/>
          <p:cNvSpPr>
            <a:spLocks noGrp="1"/>
          </p:cNvSpPr>
          <p:nvPr>
            <p:ph idx="1"/>
          </p:nvPr>
        </p:nvSpPr>
        <p:spPr/>
        <p:txBody>
          <a:bodyPr>
            <a:normAutofit fontScale="92500" lnSpcReduction="20000"/>
          </a:bodyPr>
          <a:lstStyle/>
          <a:p>
            <a:r>
              <a:rPr lang="en-US" dirty="0"/>
              <a:t>Think of a word. </a:t>
            </a:r>
            <a:endParaRPr lang="en-US" dirty="0" smtClean="0"/>
          </a:p>
          <a:p>
            <a:pPr lvl="1"/>
            <a:r>
              <a:rPr lang="en-US" dirty="0" smtClean="0"/>
              <a:t>Is </a:t>
            </a:r>
            <a:r>
              <a:rPr lang="en-US" dirty="0"/>
              <a:t>the word you thought of long? </a:t>
            </a:r>
            <a:endParaRPr lang="en-US" dirty="0" smtClean="0"/>
          </a:p>
          <a:p>
            <a:pPr lvl="1"/>
            <a:r>
              <a:rPr lang="en-US" dirty="0" smtClean="0"/>
              <a:t>Is </a:t>
            </a:r>
            <a:r>
              <a:rPr lang="en-US" dirty="0"/>
              <a:t>it uncommon? </a:t>
            </a:r>
            <a:endParaRPr lang="en-US" dirty="0" smtClean="0"/>
          </a:p>
          <a:p>
            <a:pPr lvl="1"/>
            <a:r>
              <a:rPr lang="en-US" dirty="0" smtClean="0"/>
              <a:t>Is </a:t>
            </a:r>
            <a:r>
              <a:rPr lang="en-US" dirty="0"/>
              <a:t>it hard to spell </a:t>
            </a:r>
            <a:r>
              <a:rPr lang="en-US" dirty="0" smtClean="0"/>
              <a:t>or to </a:t>
            </a:r>
            <a:r>
              <a:rPr lang="en-US" dirty="0"/>
              <a:t>pronounce? </a:t>
            </a:r>
            <a:endParaRPr lang="en-US" dirty="0" smtClean="0"/>
          </a:p>
          <a:p>
            <a:r>
              <a:rPr lang="en-US" dirty="0" smtClean="0"/>
              <a:t>The </a:t>
            </a:r>
            <a:r>
              <a:rPr lang="en-US" dirty="0"/>
              <a:t>answer </a:t>
            </a:r>
            <a:r>
              <a:rPr lang="en-US" dirty="0" smtClean="0"/>
              <a:t>to </a:t>
            </a:r>
            <a:r>
              <a:rPr lang="en-US" dirty="0"/>
              <a:t>all three of these questions is probably </a:t>
            </a:r>
            <a:r>
              <a:rPr lang="en-US" dirty="0">
                <a:solidFill>
                  <a:srgbClr val="FF0000"/>
                </a:solidFill>
              </a:rPr>
              <a:t>no</a:t>
            </a:r>
            <a:r>
              <a:rPr lang="en-US" dirty="0" smtClean="0"/>
              <a:t>.</a:t>
            </a:r>
          </a:p>
          <a:p>
            <a:r>
              <a:rPr lang="en-US" dirty="0" smtClean="0"/>
              <a:t>Short password</a:t>
            </a:r>
            <a:endParaRPr lang="en-US" dirty="0"/>
          </a:p>
          <a:p>
            <a:pPr lvl="1"/>
            <a:r>
              <a:rPr lang="en-US" dirty="0"/>
              <a:t>There are only 261 + 262 + 263 = </a:t>
            </a:r>
            <a:r>
              <a:rPr lang="en-US" dirty="0" smtClean="0"/>
              <a:t>18,278 (not </a:t>
            </a:r>
            <a:r>
              <a:rPr lang="en-US" dirty="0"/>
              <a:t>case sensitive) passwords of length 3 or less</a:t>
            </a:r>
            <a:r>
              <a:rPr lang="en-US" dirty="0" smtClean="0"/>
              <a:t>.</a:t>
            </a:r>
          </a:p>
          <a:p>
            <a:pPr lvl="1"/>
            <a:r>
              <a:rPr lang="en-US" dirty="0" smtClean="0"/>
              <a:t>3.5 hours to guess</a:t>
            </a:r>
          </a:p>
          <a:p>
            <a:r>
              <a:rPr lang="en-US" dirty="0" smtClean="0"/>
              <a:t>Common password</a:t>
            </a:r>
          </a:p>
          <a:p>
            <a:pPr lvl="1"/>
            <a:r>
              <a:rPr lang="en-US" dirty="0"/>
              <a:t>However, people tend to choose names or words they </a:t>
            </a:r>
            <a:r>
              <a:rPr lang="en-US" dirty="0" smtClean="0"/>
              <a:t>can remember.</a:t>
            </a:r>
          </a:p>
          <a:p>
            <a:pPr lvl="1"/>
            <a:r>
              <a:rPr lang="en-US" dirty="0"/>
              <a:t>One contains </a:t>
            </a:r>
            <a:r>
              <a:rPr lang="en-US" dirty="0" smtClean="0"/>
              <a:t>a dictionary </a:t>
            </a:r>
            <a:r>
              <a:rPr lang="en-US" dirty="0"/>
              <a:t>of 80,000 </a:t>
            </a:r>
            <a:r>
              <a:rPr lang="en-US" dirty="0" smtClean="0"/>
              <a:t>words for spelling check</a:t>
            </a:r>
          </a:p>
          <a:p>
            <a:pPr lvl="1"/>
            <a:r>
              <a:rPr lang="en-US" dirty="0"/>
              <a:t>80 </a:t>
            </a:r>
            <a:r>
              <a:rPr lang="en-US" dirty="0" smtClean="0"/>
              <a:t>seconds to guess</a:t>
            </a:r>
          </a:p>
          <a:p>
            <a:pPr lvl="1"/>
            <a:r>
              <a:rPr lang="en-US" dirty="0" smtClean="0"/>
              <a:t>Password, abc123</a:t>
            </a:r>
            <a:r>
              <a:rPr lang="en-US" dirty="0"/>
              <a:t>, </a:t>
            </a:r>
            <a:r>
              <a:rPr lang="en-US" dirty="0" err="1"/>
              <a:t>aaaaaa</a:t>
            </a:r>
            <a:r>
              <a:rPr lang="en-US" dirty="0"/>
              <a:t> (or </a:t>
            </a:r>
            <a:r>
              <a:rPr lang="en-US" dirty="0" err="1"/>
              <a:t>aaaaa</a:t>
            </a:r>
            <a:r>
              <a:rPr lang="en-US" dirty="0"/>
              <a:t> or </a:t>
            </a:r>
            <a:r>
              <a:rPr lang="en-US" dirty="0" err="1"/>
              <a:t>aaaaaaa</a:t>
            </a:r>
            <a:r>
              <a:rPr lang="en-US" dirty="0"/>
              <a:t>), </a:t>
            </a:r>
            <a:r>
              <a:rPr lang="en-US" dirty="0" smtClean="0"/>
              <a:t>123456, and </a:t>
            </a:r>
            <a:r>
              <a:rPr lang="en-US" dirty="0" err="1"/>
              <a:t>asdfg</a:t>
            </a:r>
            <a:r>
              <a:rPr lang="en-US" dirty="0"/>
              <a:t> or qwerty (the arrangement of keys on a keyboard).</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16</a:t>
            </a:fld>
            <a:endParaRPr lang="en-US">
              <a:latin typeface="Arial"/>
            </a:endParaRPr>
          </a:p>
        </p:txBody>
      </p:sp>
    </p:spTree>
    <p:extLst>
      <p:ext uri="{BB962C8B-B14F-4D97-AF65-F5344CB8AC3E}">
        <p14:creationId xmlns:p14="http://schemas.microsoft.com/office/powerpoint/2010/main" val="14967357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Defeating Concealment</a:t>
            </a:r>
          </a:p>
        </p:txBody>
      </p:sp>
      <p:sp>
        <p:nvSpPr>
          <p:cNvPr id="3" name="Content Placeholder 2"/>
          <p:cNvSpPr>
            <a:spLocks noGrp="1"/>
          </p:cNvSpPr>
          <p:nvPr>
            <p:ph idx="1"/>
          </p:nvPr>
        </p:nvSpPr>
        <p:spPr/>
        <p:txBody>
          <a:bodyPr/>
          <a:lstStyle/>
          <a:p>
            <a:r>
              <a:rPr lang="en-US" dirty="0" smtClean="0"/>
              <a:t>What is concealment?</a:t>
            </a:r>
          </a:p>
          <a:p>
            <a:pPr lvl="1"/>
            <a:r>
              <a:rPr lang="en-US" dirty="0"/>
              <a:t>Operating systems store passwords in hidden (encrypted) form </a:t>
            </a:r>
            <a:endParaRPr lang="en-US" dirty="0" smtClean="0"/>
          </a:p>
          <a:p>
            <a:pPr lvl="1"/>
            <a:r>
              <a:rPr lang="en-US" dirty="0" smtClean="0"/>
              <a:t>so that compromising </a:t>
            </a:r>
            <a:r>
              <a:rPr lang="en-US" dirty="0"/>
              <a:t>the id–password list does not give immediate access to </a:t>
            </a:r>
            <a:r>
              <a:rPr lang="en-US" dirty="0" smtClean="0"/>
              <a:t>all user </a:t>
            </a:r>
            <a:r>
              <a:rPr lang="en-US" dirty="0"/>
              <a:t>accounts.</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17</a:t>
            </a:fld>
            <a:endParaRPr lang="en-US">
              <a:latin typeface="Arial"/>
            </a:endParaRPr>
          </a:p>
        </p:txBody>
      </p:sp>
    </p:spTree>
    <p:extLst>
      <p:ext uri="{BB962C8B-B14F-4D97-AF65-F5344CB8AC3E}">
        <p14:creationId xmlns:p14="http://schemas.microsoft.com/office/powerpoint/2010/main" val="14240155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Password Storage</a:t>
            </a:r>
            <a:endParaRPr lang="en-US" dirty="0"/>
          </a:p>
        </p:txBody>
      </p:sp>
      <p:pic>
        <p:nvPicPr>
          <p:cNvPr id="5" name="Picture 4" descr="Untitled1.png"/>
          <p:cNvPicPr>
            <a:picLocks noChangeAspect="1"/>
          </p:cNvPicPr>
          <p:nvPr/>
        </p:nvPicPr>
        <p:blipFill rotWithShape="1">
          <a:blip r:embed="rId3">
            <a:extLst>
              <a:ext uri="{28A0092B-C50C-407E-A947-70E740481C1C}">
                <a14:useLocalDpi xmlns:a14="http://schemas.microsoft.com/office/drawing/2010/main" val="0"/>
              </a:ext>
            </a:extLst>
          </a:blip>
          <a:srcRect r="52557"/>
          <a:stretch/>
        </p:blipFill>
        <p:spPr>
          <a:xfrm>
            <a:off x="267312" y="1937756"/>
            <a:ext cx="4291319" cy="2799684"/>
          </a:xfrm>
          <a:prstGeom prst="rect">
            <a:avLst/>
          </a:prstGeom>
        </p:spPr>
      </p:pic>
      <p:pic>
        <p:nvPicPr>
          <p:cNvPr id="6" name="Picture 5" descr="Untitled2.png"/>
          <p:cNvPicPr>
            <a:picLocks noChangeAspect="1"/>
          </p:cNvPicPr>
          <p:nvPr/>
        </p:nvPicPr>
        <p:blipFill rotWithShape="1">
          <a:blip r:embed="rId4">
            <a:extLst>
              <a:ext uri="{28A0092B-C50C-407E-A947-70E740481C1C}">
                <a14:useLocalDpi xmlns:a14="http://schemas.microsoft.com/office/drawing/2010/main" val="0"/>
              </a:ext>
            </a:extLst>
          </a:blip>
          <a:srcRect r="51844"/>
          <a:stretch/>
        </p:blipFill>
        <p:spPr>
          <a:xfrm>
            <a:off x="4678892" y="1937756"/>
            <a:ext cx="4340546" cy="2799684"/>
          </a:xfrm>
          <a:prstGeom prst="rect">
            <a:avLst/>
          </a:prstGeom>
        </p:spPr>
      </p:pic>
      <p:sp>
        <p:nvSpPr>
          <p:cNvPr id="7" name="TextBox 6"/>
          <p:cNvSpPr txBox="1"/>
          <p:nvPr/>
        </p:nvSpPr>
        <p:spPr>
          <a:xfrm>
            <a:off x="1771287" y="4385071"/>
            <a:ext cx="1283369" cy="369332"/>
          </a:xfrm>
          <a:prstGeom prst="rect">
            <a:avLst/>
          </a:prstGeom>
          <a:noFill/>
        </p:spPr>
        <p:txBody>
          <a:bodyPr wrap="square" rtlCol="0">
            <a:spAutoFit/>
          </a:bodyPr>
          <a:lstStyle/>
          <a:p>
            <a:r>
              <a:rPr lang="en-US" b="1" dirty="0">
                <a:solidFill>
                  <a:srgbClr val="292934"/>
                </a:solidFill>
                <a:latin typeface="Arial"/>
              </a:rPr>
              <a:t>Plaintext</a:t>
            </a:r>
          </a:p>
        </p:txBody>
      </p:sp>
      <p:sp>
        <p:nvSpPr>
          <p:cNvPr id="8" name="TextBox 7"/>
          <p:cNvSpPr txBox="1"/>
          <p:nvPr/>
        </p:nvSpPr>
        <p:spPr>
          <a:xfrm>
            <a:off x="6043049" y="4385071"/>
            <a:ext cx="1612232" cy="369332"/>
          </a:xfrm>
          <a:prstGeom prst="rect">
            <a:avLst/>
          </a:prstGeom>
          <a:noFill/>
        </p:spPr>
        <p:txBody>
          <a:bodyPr wrap="square" rtlCol="0">
            <a:spAutoFit/>
          </a:bodyPr>
          <a:lstStyle/>
          <a:p>
            <a:r>
              <a:rPr lang="en-US" b="1" dirty="0">
                <a:solidFill>
                  <a:srgbClr val="292934"/>
                </a:solidFill>
                <a:latin typeface="Arial"/>
              </a:rPr>
              <a:t>Concealed</a:t>
            </a:r>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18</a:t>
            </a:fld>
            <a:endParaRPr lang="en-US">
              <a:latin typeface="Arial"/>
            </a:endParaRPr>
          </a:p>
        </p:txBody>
      </p:sp>
      <p:sp>
        <p:nvSpPr>
          <p:cNvPr id="9" name="Footer Placeholder 8"/>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10" name="Rectangle 9"/>
          <p:cNvSpPr/>
          <p:nvPr/>
        </p:nvSpPr>
        <p:spPr>
          <a:xfrm>
            <a:off x="4707816" y="2344854"/>
            <a:ext cx="3594212" cy="353085"/>
          </a:xfrm>
          <a:prstGeom prst="rect">
            <a:avLst/>
          </a:prstGeom>
          <a:solidFill>
            <a:schemeClr val="tx2">
              <a:alpha val="2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236695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rainbow table</a:t>
            </a:r>
          </a:p>
        </p:txBody>
      </p:sp>
      <p:sp>
        <p:nvSpPr>
          <p:cNvPr id="3" name="Content Placeholder 2"/>
          <p:cNvSpPr>
            <a:spLocks noGrp="1"/>
          </p:cNvSpPr>
          <p:nvPr>
            <p:ph idx="1"/>
          </p:nvPr>
        </p:nvSpPr>
        <p:spPr>
          <a:xfrm>
            <a:off x="457201" y="1600200"/>
            <a:ext cx="3912498" cy="4876800"/>
          </a:xfrm>
        </p:spPr>
        <p:txBody>
          <a:bodyPr>
            <a:normAutofit/>
          </a:bodyPr>
          <a:lstStyle/>
          <a:p>
            <a:r>
              <a:rPr lang="en-US" dirty="0"/>
              <a:t>As numerous studies in this chapter confirmed, </a:t>
            </a:r>
            <a:endParaRPr lang="en-US" dirty="0" smtClean="0"/>
          </a:p>
          <a:p>
            <a:pPr lvl="1"/>
            <a:r>
              <a:rPr lang="en-US" dirty="0" smtClean="0"/>
              <a:t>people </a:t>
            </a:r>
            <a:r>
              <a:rPr lang="en-US" dirty="0"/>
              <a:t>often use one of a </a:t>
            </a:r>
            <a:r>
              <a:rPr lang="en-US" dirty="0" smtClean="0"/>
              <a:t>few predictable </a:t>
            </a:r>
            <a:r>
              <a:rPr lang="en-US" dirty="0"/>
              <a:t>passwords.</a:t>
            </a:r>
            <a:endParaRPr lang="en-US" dirty="0" smtClean="0"/>
          </a:p>
          <a:p>
            <a:r>
              <a:rPr lang="en-US" dirty="0" smtClean="0"/>
              <a:t>The </a:t>
            </a:r>
            <a:r>
              <a:rPr lang="en-US" dirty="0"/>
              <a:t>interceptor can create what is called a </a:t>
            </a:r>
            <a:r>
              <a:rPr lang="en-US" dirty="0">
                <a:solidFill>
                  <a:srgbClr val="FF0000"/>
                </a:solidFill>
              </a:rPr>
              <a:t>rainbow table</a:t>
            </a:r>
            <a:r>
              <a:rPr lang="en-US" dirty="0" smtClean="0"/>
              <a:t>,</a:t>
            </a:r>
          </a:p>
          <a:p>
            <a:pPr lvl="1"/>
            <a:r>
              <a:rPr lang="en-US" dirty="0" smtClean="0"/>
              <a:t>a </a:t>
            </a:r>
            <a:r>
              <a:rPr lang="en-US" dirty="0"/>
              <a:t>list </a:t>
            </a:r>
            <a:r>
              <a:rPr lang="en-US" dirty="0" smtClean="0"/>
              <a:t>of the </a:t>
            </a:r>
            <a:r>
              <a:rPr lang="en-US" dirty="0"/>
              <a:t>concealed forms of the common </a:t>
            </a:r>
            <a:r>
              <a:rPr lang="en-US" dirty="0" smtClean="0"/>
              <a:t>passwords</a:t>
            </a:r>
          </a:p>
          <a:p>
            <a:pPr lvl="1"/>
            <a:r>
              <a:rPr lang="en-US" dirty="0" smtClean="0"/>
              <a:t>Done by common algorithms</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19</a:t>
            </a:fld>
            <a:endParaRPr lang="en-US">
              <a:latin typeface="Arial"/>
            </a:endParaRPr>
          </a:p>
        </p:txBody>
      </p:sp>
      <p:pic>
        <p:nvPicPr>
          <p:cNvPr id="6" name="Picture 5"/>
          <p:cNvPicPr>
            <a:picLocks noChangeAspect="1"/>
          </p:cNvPicPr>
          <p:nvPr/>
        </p:nvPicPr>
        <p:blipFill>
          <a:blip r:embed="rId3"/>
          <a:stretch>
            <a:fillRect/>
          </a:stretch>
        </p:blipFill>
        <p:spPr>
          <a:xfrm>
            <a:off x="4293499" y="1673352"/>
            <a:ext cx="4455902" cy="3782621"/>
          </a:xfrm>
          <a:prstGeom prst="rect">
            <a:avLst/>
          </a:prstGeom>
        </p:spPr>
      </p:pic>
      <p:sp>
        <p:nvSpPr>
          <p:cNvPr id="8" name="Rectangle 7"/>
          <p:cNvSpPr/>
          <p:nvPr/>
        </p:nvSpPr>
        <p:spPr>
          <a:xfrm>
            <a:off x="5069941" y="3440317"/>
            <a:ext cx="2661718" cy="353085"/>
          </a:xfrm>
          <a:prstGeom prst="rect">
            <a:avLst/>
          </a:prstGeom>
          <a:solidFill>
            <a:schemeClr val="tx2">
              <a:alpha val="2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402472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lstStyle/>
          <a:p>
            <a:r>
              <a:rPr lang="en-US" dirty="0"/>
              <a:t>Just as doctors have stethoscopes and carpenters have measuring tapes and </a:t>
            </a:r>
            <a:r>
              <a:rPr lang="en-US" dirty="0" smtClean="0"/>
              <a:t>squares, security </a:t>
            </a:r>
            <a:r>
              <a:rPr lang="en-US" dirty="0"/>
              <a:t>professionals have tools they use frequently. </a:t>
            </a:r>
            <a:endParaRPr lang="en-US" dirty="0" smtClean="0"/>
          </a:p>
          <a:p>
            <a:r>
              <a:rPr lang="en-US" dirty="0" smtClean="0"/>
              <a:t>Three </a:t>
            </a:r>
            <a:r>
              <a:rPr lang="en-US" dirty="0"/>
              <a:t>of these security tools are</a:t>
            </a:r>
          </a:p>
          <a:p>
            <a:pPr lvl="1"/>
            <a:r>
              <a:rPr lang="en-US" dirty="0"/>
              <a:t>authentication, </a:t>
            </a:r>
            <a:endParaRPr lang="en-US" dirty="0" smtClean="0"/>
          </a:p>
          <a:p>
            <a:pPr lvl="1"/>
            <a:r>
              <a:rPr lang="en-US" dirty="0" smtClean="0"/>
              <a:t>access </a:t>
            </a:r>
            <a:r>
              <a:rPr lang="en-US" dirty="0"/>
              <a:t>control, and </a:t>
            </a:r>
            <a:endParaRPr lang="en-US" dirty="0" smtClean="0"/>
          </a:p>
          <a:p>
            <a:pPr lvl="1"/>
            <a:r>
              <a:rPr lang="en-US" dirty="0" smtClean="0"/>
              <a:t>cryptography.</a:t>
            </a:r>
          </a:p>
          <a:p>
            <a:r>
              <a:rPr lang="en-US" dirty="0" smtClean="0"/>
              <a:t>In </a:t>
            </a:r>
            <a:r>
              <a:rPr lang="en-US" dirty="0"/>
              <a:t>this chapter we introduce these </a:t>
            </a:r>
            <a:r>
              <a:rPr lang="en-US" dirty="0" smtClean="0"/>
              <a:t>tools, and </a:t>
            </a:r>
            <a:r>
              <a:rPr lang="en-US" dirty="0"/>
              <a:t>in later chapters we use these tools repeatedly to address a wide range of </a:t>
            </a:r>
            <a:r>
              <a:rPr lang="en-US" dirty="0" smtClean="0"/>
              <a:t>security issues</a:t>
            </a:r>
            <a:r>
              <a:rPr lang="en-US" dirty="0"/>
              <a:t>.</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2</a:t>
            </a:fld>
            <a:endParaRPr lang="en-US">
              <a:latin typeface="Arial"/>
            </a:endParaRPr>
          </a:p>
        </p:txBody>
      </p:sp>
    </p:spTree>
    <p:extLst>
      <p:ext uri="{BB962C8B-B14F-4D97-AF65-F5344CB8AC3E}">
        <p14:creationId xmlns:p14="http://schemas.microsoft.com/office/powerpoint/2010/main" val="955307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Countermeasure Using </a:t>
            </a:r>
            <a:r>
              <a:rPr lang="en-US" dirty="0" smtClean="0">
                <a:solidFill>
                  <a:srgbClr val="FF0000"/>
                </a:solidFill>
              </a:rPr>
              <a:t>Salt</a:t>
            </a:r>
            <a:endParaRPr lang="en-US" dirty="0">
              <a:solidFill>
                <a:srgbClr val="FF0000"/>
              </a:solidFill>
            </a:endParaRPr>
          </a:p>
        </p:txBody>
      </p:sp>
      <p:sp>
        <p:nvSpPr>
          <p:cNvPr id="3" name="Content Placeholder 2"/>
          <p:cNvSpPr>
            <a:spLocks noGrp="1"/>
          </p:cNvSpPr>
          <p:nvPr>
            <p:ph idx="1"/>
          </p:nvPr>
        </p:nvSpPr>
        <p:spPr/>
        <p:txBody>
          <a:bodyPr/>
          <a:lstStyle/>
          <a:p>
            <a:r>
              <a:rPr lang="en-US" dirty="0" smtClean="0"/>
              <a:t>A </a:t>
            </a:r>
            <a:r>
              <a:rPr lang="en-US" dirty="0"/>
              <a:t>salt </a:t>
            </a:r>
            <a:endParaRPr lang="en-US" dirty="0" smtClean="0"/>
          </a:p>
          <a:p>
            <a:pPr lvl="1"/>
            <a:r>
              <a:rPr lang="en-US" dirty="0" smtClean="0"/>
              <a:t>is an </a:t>
            </a:r>
            <a:r>
              <a:rPr lang="en-US" dirty="0"/>
              <a:t>extra data field different for each user, perhaps the date the account was created or </a:t>
            </a:r>
            <a:r>
              <a:rPr lang="en-US" dirty="0" smtClean="0"/>
              <a:t>a part </a:t>
            </a:r>
            <a:r>
              <a:rPr lang="en-US" dirty="0"/>
              <a:t>of the user’s name. </a:t>
            </a:r>
            <a:endParaRPr lang="en-US" dirty="0" smtClean="0"/>
          </a:p>
          <a:p>
            <a:r>
              <a:rPr lang="en-US" dirty="0" smtClean="0"/>
              <a:t>The </a:t>
            </a:r>
            <a:r>
              <a:rPr lang="en-US" dirty="0"/>
              <a:t>salt value is joined to the password before the combination </a:t>
            </a:r>
            <a:r>
              <a:rPr lang="en-US" dirty="0" smtClean="0"/>
              <a:t>is transformed </a:t>
            </a:r>
            <a:r>
              <a:rPr lang="en-US" dirty="0"/>
              <a:t>by concealment</a:t>
            </a:r>
            <a:r>
              <a:rPr lang="en-US" dirty="0" smtClean="0"/>
              <a:t>.</a:t>
            </a:r>
          </a:p>
          <a:p>
            <a:pPr lvl="1"/>
            <a:r>
              <a:rPr lang="en-US" dirty="0" err="1"/>
              <a:t>Pat+aaaaaa</a:t>
            </a:r>
            <a:r>
              <a:rPr lang="en-US" dirty="0"/>
              <a:t> </a:t>
            </a:r>
            <a:endParaRPr lang="en-US" dirty="0" smtClean="0"/>
          </a:p>
          <a:p>
            <a:pPr lvl="1"/>
            <a:r>
              <a:rPr lang="en-US" dirty="0" err="1" smtClean="0"/>
              <a:t>Roz+aaaaaa</a:t>
            </a:r>
            <a:endParaRPr lang="en-US" dirty="0"/>
          </a:p>
          <a:p>
            <a:r>
              <a:rPr lang="en-US" dirty="0"/>
              <a:t>A</a:t>
            </a:r>
            <a:r>
              <a:rPr lang="en-US" dirty="0" smtClean="0"/>
              <a:t>n </a:t>
            </a:r>
            <a:r>
              <a:rPr lang="en-US" dirty="0"/>
              <a:t>attacker cannot build a rainbow </a:t>
            </a:r>
            <a:r>
              <a:rPr lang="en-US" dirty="0" smtClean="0"/>
              <a:t>table</a:t>
            </a:r>
          </a:p>
          <a:p>
            <a:pPr lvl="1"/>
            <a:r>
              <a:rPr lang="en-US" dirty="0" smtClean="0"/>
              <a:t>because </a:t>
            </a:r>
            <a:r>
              <a:rPr lang="en-US" dirty="0"/>
              <a:t>the common passwords now all have a unique component, too.</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20</a:t>
            </a:fld>
            <a:endParaRPr lang="en-US">
              <a:latin typeface="Arial"/>
            </a:endParaRPr>
          </a:p>
        </p:txBody>
      </p:sp>
    </p:spTree>
    <p:extLst>
      <p:ext uri="{BB962C8B-B14F-4D97-AF65-F5344CB8AC3E}">
        <p14:creationId xmlns:p14="http://schemas.microsoft.com/office/powerpoint/2010/main" val="26955863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21</a:t>
            </a:fld>
            <a:endParaRPr lang="en-US">
              <a:latin typeface="Arial"/>
            </a:endParaRP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pic>
        <p:nvPicPr>
          <p:cNvPr id="6" name="Picture 5"/>
          <p:cNvPicPr>
            <a:picLocks noChangeAspect="1"/>
          </p:cNvPicPr>
          <p:nvPr/>
        </p:nvPicPr>
        <p:blipFill>
          <a:blip r:embed="rId2"/>
          <a:stretch>
            <a:fillRect/>
          </a:stretch>
        </p:blipFill>
        <p:spPr>
          <a:xfrm>
            <a:off x="319427" y="1239043"/>
            <a:ext cx="8367373" cy="4166435"/>
          </a:xfrm>
          <a:prstGeom prst="rect">
            <a:avLst/>
          </a:prstGeom>
        </p:spPr>
      </p:pic>
    </p:spTree>
    <p:extLst>
      <p:ext uri="{BB962C8B-B14F-4D97-AF65-F5344CB8AC3E}">
        <p14:creationId xmlns:p14="http://schemas.microsoft.com/office/powerpoint/2010/main" val="7744690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Exhaustive Attack</a:t>
            </a:r>
          </a:p>
        </p:txBody>
      </p:sp>
      <p:sp>
        <p:nvSpPr>
          <p:cNvPr id="5" name="Content Placeholder 4"/>
          <p:cNvSpPr>
            <a:spLocks noGrp="1"/>
          </p:cNvSpPr>
          <p:nvPr>
            <p:ph idx="1"/>
          </p:nvPr>
        </p:nvSpPr>
        <p:spPr/>
        <p:txBody>
          <a:bodyPr/>
          <a:lstStyle/>
          <a:p>
            <a:r>
              <a:rPr lang="en-US" dirty="0"/>
              <a:t>A</a:t>
            </a:r>
            <a:r>
              <a:rPr lang="en-US" dirty="0" smtClean="0"/>
              <a:t>ttacker </a:t>
            </a:r>
            <a:r>
              <a:rPr lang="en-US" dirty="0"/>
              <a:t>tries all possible </a:t>
            </a:r>
            <a:r>
              <a:rPr lang="en-US" dirty="0" smtClean="0"/>
              <a:t>passwords</a:t>
            </a:r>
          </a:p>
          <a:p>
            <a:pPr lvl="1"/>
            <a:r>
              <a:rPr lang="en-US" dirty="0" smtClean="0"/>
              <a:t>Usually in </a:t>
            </a:r>
            <a:r>
              <a:rPr lang="en-US" dirty="0"/>
              <a:t>some automated fashion</a:t>
            </a:r>
            <a:r>
              <a:rPr lang="en-US" dirty="0" smtClean="0"/>
              <a:t>.</a:t>
            </a:r>
          </a:p>
          <a:p>
            <a:r>
              <a:rPr lang="en-US" dirty="0"/>
              <a:t>If </a:t>
            </a:r>
            <a:r>
              <a:rPr lang="en-US" dirty="0" smtClean="0"/>
              <a:t>we were </a:t>
            </a:r>
            <a:r>
              <a:rPr lang="en-US" dirty="0"/>
              <a:t>to use a computer to create and try each password </a:t>
            </a:r>
            <a:endParaRPr lang="en-US" dirty="0" smtClean="0"/>
          </a:p>
          <a:p>
            <a:pPr lvl="1"/>
            <a:r>
              <a:rPr lang="en-US" dirty="0" smtClean="0"/>
              <a:t>one password per </a:t>
            </a:r>
            <a:r>
              <a:rPr lang="en-US" dirty="0"/>
              <a:t>millisecond, </a:t>
            </a:r>
            <a:endParaRPr lang="en-US" dirty="0" smtClean="0"/>
          </a:p>
          <a:p>
            <a:pPr lvl="2"/>
            <a:r>
              <a:rPr lang="en-US" dirty="0" smtClean="0"/>
              <a:t>150 </a:t>
            </a:r>
            <a:r>
              <a:rPr lang="en-US" dirty="0"/>
              <a:t>years to test all eight-letter passwords.</a:t>
            </a:r>
          </a:p>
          <a:p>
            <a:pPr lvl="1"/>
            <a:r>
              <a:rPr lang="en-US" dirty="0" smtClean="0"/>
              <a:t>one </a:t>
            </a:r>
            <a:r>
              <a:rPr lang="en-US" dirty="0"/>
              <a:t>password per microsecond, </a:t>
            </a:r>
          </a:p>
          <a:p>
            <a:pPr lvl="2"/>
            <a:r>
              <a:rPr lang="en-US" dirty="0" smtClean="0"/>
              <a:t>two </a:t>
            </a:r>
            <a:r>
              <a:rPr lang="en-US" dirty="0"/>
              <a:t>months.</a:t>
            </a: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2" name="Slide Number Placeholder 1"/>
          <p:cNvSpPr>
            <a:spLocks noGrp="1"/>
          </p:cNvSpPr>
          <p:nvPr>
            <p:ph type="sldNum" sz="quarter" idx="12"/>
          </p:nvPr>
        </p:nvSpPr>
        <p:spPr/>
        <p:txBody>
          <a:bodyPr/>
          <a:lstStyle/>
          <a:p>
            <a:fld id="{5BFA158B-7C94-F543-87DB-41F59EA4FAFA}" type="slidenum">
              <a:rPr lang="en-US" smtClean="0">
                <a:latin typeface="Arial"/>
              </a:rPr>
              <a:pPr/>
              <a:t>22</a:t>
            </a:fld>
            <a:endParaRPr lang="en-US">
              <a:latin typeface="Arial"/>
            </a:endParaRPr>
          </a:p>
        </p:txBody>
      </p:sp>
    </p:spTree>
    <p:extLst>
      <p:ext uri="{BB962C8B-B14F-4D97-AF65-F5344CB8AC3E}">
        <p14:creationId xmlns:p14="http://schemas.microsoft.com/office/powerpoint/2010/main" val="41017883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 Passwords</a:t>
            </a:r>
          </a:p>
        </p:txBody>
      </p:sp>
      <p:sp>
        <p:nvSpPr>
          <p:cNvPr id="3" name="Content Placeholder 2"/>
          <p:cNvSpPr>
            <a:spLocks noGrp="1"/>
          </p:cNvSpPr>
          <p:nvPr>
            <p:ph idx="1"/>
          </p:nvPr>
        </p:nvSpPr>
        <p:spPr/>
        <p:txBody>
          <a:bodyPr>
            <a:normAutofit fontScale="85000" lnSpcReduction="20000"/>
          </a:bodyPr>
          <a:lstStyle/>
          <a:p>
            <a:r>
              <a:rPr lang="en-US" i="1" dirty="0"/>
              <a:t>Use characters other than just a–z</a:t>
            </a:r>
            <a:r>
              <a:rPr lang="en-US" dirty="0" smtClean="0"/>
              <a:t>.</a:t>
            </a:r>
          </a:p>
          <a:p>
            <a:r>
              <a:rPr lang="en-US" i="1" dirty="0"/>
              <a:t>Choose long passwords</a:t>
            </a:r>
            <a:r>
              <a:rPr lang="en-US" dirty="0" smtClean="0"/>
              <a:t>.</a:t>
            </a:r>
          </a:p>
          <a:p>
            <a:r>
              <a:rPr lang="en-US" i="1" dirty="0"/>
              <a:t>Avoid actual names or </a:t>
            </a:r>
            <a:r>
              <a:rPr lang="en-US" i="1" dirty="0" smtClean="0"/>
              <a:t>words</a:t>
            </a:r>
          </a:p>
          <a:p>
            <a:r>
              <a:rPr lang="en-US" i="1" dirty="0"/>
              <a:t>Use a string you can </a:t>
            </a:r>
            <a:r>
              <a:rPr lang="en-US" i="1" dirty="0" smtClean="0"/>
              <a:t>remember</a:t>
            </a:r>
          </a:p>
          <a:p>
            <a:pPr lvl="1"/>
            <a:r>
              <a:rPr lang="en-US" dirty="0" smtClean="0"/>
              <a:t>has </a:t>
            </a:r>
            <a:r>
              <a:rPr lang="en-US" dirty="0"/>
              <a:t>special meaning to </a:t>
            </a:r>
            <a:r>
              <a:rPr lang="en-US" dirty="0" smtClean="0"/>
              <a:t>you. However</a:t>
            </a:r>
            <a:r>
              <a:rPr lang="en-US" dirty="0"/>
              <a:t>, </a:t>
            </a:r>
            <a:endParaRPr lang="en-US" dirty="0" smtClean="0"/>
          </a:p>
          <a:p>
            <a:pPr lvl="1"/>
            <a:r>
              <a:rPr lang="en-US" dirty="0" smtClean="0"/>
              <a:t>don’t </a:t>
            </a:r>
            <a:r>
              <a:rPr lang="en-US" dirty="0"/>
              <a:t>want someone else to be able to guess this special </a:t>
            </a:r>
            <a:r>
              <a:rPr lang="en-US" dirty="0" smtClean="0"/>
              <a:t>meaning</a:t>
            </a:r>
          </a:p>
          <a:p>
            <a:pPr lvl="1"/>
            <a:r>
              <a:rPr lang="en-US" dirty="0"/>
              <a:t>Ih1b2s (I have one brother, two sisters</a:t>
            </a:r>
            <a:r>
              <a:rPr lang="en-US" dirty="0" smtClean="0"/>
              <a:t>). </a:t>
            </a:r>
          </a:p>
          <a:p>
            <a:r>
              <a:rPr lang="en-US" i="1" dirty="0"/>
              <a:t>Use variants for multiple passwords</a:t>
            </a:r>
            <a:r>
              <a:rPr lang="en-US" dirty="0" smtClean="0"/>
              <a:t>.</a:t>
            </a:r>
            <a:endParaRPr lang="en-US" dirty="0"/>
          </a:p>
          <a:p>
            <a:r>
              <a:rPr lang="en-US" dirty="0"/>
              <a:t>Start with a phrase as in</a:t>
            </a:r>
          </a:p>
          <a:p>
            <a:pPr lvl="1"/>
            <a:r>
              <a:rPr lang="en-US" dirty="0" smtClean="0"/>
              <a:t>Ih1b2s. </a:t>
            </a:r>
          </a:p>
          <a:p>
            <a:pPr lvl="1"/>
            <a:r>
              <a:rPr lang="en-US" dirty="0" smtClean="0"/>
              <a:t>Then append some </a:t>
            </a:r>
            <a:r>
              <a:rPr lang="en-US" dirty="0"/>
              <a:t>patterns involving the first few vowels and consonants of the entity for </a:t>
            </a:r>
            <a:r>
              <a:rPr lang="en-US" dirty="0" smtClean="0"/>
              <a:t>the password</a:t>
            </a:r>
            <a:r>
              <a:rPr lang="en-US" dirty="0"/>
              <a:t>: Ih1b2sIvs for </a:t>
            </a:r>
            <a:r>
              <a:rPr lang="en-US" dirty="0" err="1"/>
              <a:t>vIsa</a:t>
            </a:r>
            <a:r>
              <a:rPr lang="en-US" dirty="0"/>
              <a:t>, Ih1b2sAfc for </a:t>
            </a:r>
            <a:r>
              <a:rPr lang="en-US" dirty="0" err="1"/>
              <a:t>fAcebook</a:t>
            </a:r>
            <a:r>
              <a:rPr lang="en-US" dirty="0"/>
              <a:t>, and so forth</a:t>
            </a:r>
            <a:r>
              <a:rPr lang="en-US" dirty="0" smtClean="0"/>
              <a:t>.</a:t>
            </a:r>
          </a:p>
          <a:p>
            <a:r>
              <a:rPr lang="en-US" i="1" dirty="0"/>
              <a:t>Change the password </a:t>
            </a:r>
            <a:r>
              <a:rPr lang="en-US" i="1" dirty="0" smtClean="0"/>
              <a:t>regularly</a:t>
            </a:r>
            <a:endParaRPr lang="en-US" dirty="0"/>
          </a:p>
          <a:p>
            <a:r>
              <a:rPr lang="en-US" i="1" dirty="0"/>
              <a:t>Don’t write it </a:t>
            </a:r>
            <a:r>
              <a:rPr lang="en-US" i="1" dirty="0" smtClean="0"/>
              <a:t>down</a:t>
            </a:r>
            <a:endParaRPr lang="en-US" dirty="0"/>
          </a:p>
          <a:p>
            <a:r>
              <a:rPr lang="en-US" i="1" dirty="0"/>
              <a:t>Don’t tell anyone else</a:t>
            </a:r>
            <a:r>
              <a:rPr lang="en-US" dirty="0" smtClean="0"/>
              <a:t>.</a:t>
            </a:r>
          </a:p>
          <a:p>
            <a:pPr lvl="1"/>
            <a:r>
              <a:rPr lang="en-US" dirty="0" smtClean="0"/>
              <a:t>Against </a:t>
            </a:r>
            <a:r>
              <a:rPr lang="en-US" b="1" dirty="0" smtClean="0"/>
              <a:t>social </a:t>
            </a:r>
            <a:r>
              <a:rPr lang="en-US" b="1" dirty="0"/>
              <a:t>engineering</a:t>
            </a:r>
            <a:r>
              <a:rPr lang="en-US" dirty="0"/>
              <a:t>,</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23</a:t>
            </a:fld>
            <a:endParaRPr lang="en-US" dirty="0">
              <a:latin typeface="Arial"/>
            </a:endParaRPr>
          </a:p>
        </p:txBody>
      </p:sp>
    </p:spTree>
    <p:extLst>
      <p:ext uri="{BB962C8B-B14F-4D97-AF65-F5344CB8AC3E}">
        <p14:creationId xmlns:p14="http://schemas.microsoft.com/office/powerpoint/2010/main" val="8094909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Security </a:t>
            </a:r>
            <a:r>
              <a:rPr lang="en-US" dirty="0" smtClean="0"/>
              <a:t>questions</a:t>
            </a:r>
            <a:endParaRPr lang="en-US" dirty="0"/>
          </a:p>
        </p:txBody>
      </p:sp>
      <p:sp>
        <p:nvSpPr>
          <p:cNvPr id="3" name="Content Placeholder 2"/>
          <p:cNvSpPr>
            <a:spLocks noGrp="1"/>
          </p:cNvSpPr>
          <p:nvPr>
            <p:ph idx="1"/>
          </p:nvPr>
        </p:nvSpPr>
        <p:spPr/>
        <p:txBody>
          <a:bodyPr/>
          <a:lstStyle/>
          <a:p>
            <a:r>
              <a:rPr lang="en-US" dirty="0"/>
              <a:t>Instead of passwords, some companies use questions to which (presumably) only </a:t>
            </a:r>
            <a:r>
              <a:rPr lang="en-US" dirty="0" smtClean="0"/>
              <a:t>the right </a:t>
            </a:r>
            <a:r>
              <a:rPr lang="en-US" dirty="0"/>
              <a:t>person would know the answer. </a:t>
            </a:r>
            <a:endParaRPr lang="en-US" dirty="0" smtClean="0"/>
          </a:p>
          <a:p>
            <a:pPr lvl="1"/>
            <a:r>
              <a:rPr lang="en-US" dirty="0" smtClean="0"/>
              <a:t>Such </a:t>
            </a:r>
            <a:r>
              <a:rPr lang="en-US" dirty="0"/>
              <a:t>questions include mother’s maiden name, </a:t>
            </a:r>
            <a:endParaRPr lang="en-US" dirty="0" smtClean="0"/>
          </a:p>
          <a:p>
            <a:pPr lvl="1"/>
            <a:r>
              <a:rPr lang="en-US" dirty="0" smtClean="0"/>
              <a:t>Street name </a:t>
            </a:r>
            <a:r>
              <a:rPr lang="en-US" dirty="0"/>
              <a:t>from childhood, </a:t>
            </a:r>
            <a:endParaRPr lang="en-US" dirty="0" smtClean="0"/>
          </a:p>
          <a:p>
            <a:pPr lvl="1"/>
            <a:r>
              <a:rPr lang="en-US" dirty="0" smtClean="0"/>
              <a:t>model </a:t>
            </a:r>
            <a:r>
              <a:rPr lang="en-US" dirty="0"/>
              <a:t>of first automobile, and name of favorite teacher. </a:t>
            </a:r>
            <a:endParaRPr lang="en-US" dirty="0" smtClean="0"/>
          </a:p>
          <a:p>
            <a:r>
              <a:rPr lang="en-US" dirty="0" smtClean="0"/>
              <a:t>The user picks </a:t>
            </a:r>
            <a:r>
              <a:rPr lang="en-US" dirty="0"/>
              <a:t>relevant questions and supplies the answers when creating an identity</a:t>
            </a:r>
            <a:r>
              <a:rPr lang="en-US" dirty="0" smtClean="0"/>
              <a:t>.</a:t>
            </a:r>
          </a:p>
          <a:p>
            <a:r>
              <a:rPr lang="en-US" dirty="0" smtClean="0"/>
              <a:t>Problems</a:t>
            </a:r>
          </a:p>
          <a:p>
            <a:pPr lvl="1"/>
            <a:r>
              <a:rPr lang="en-US" dirty="0"/>
              <a:t>records available </a:t>
            </a:r>
            <a:r>
              <a:rPr lang="en-US" dirty="0" smtClean="0"/>
              <a:t>online</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24</a:t>
            </a:fld>
            <a:endParaRPr lang="en-US">
              <a:latin typeface="Arial"/>
            </a:endParaRPr>
          </a:p>
        </p:txBody>
      </p:sp>
    </p:spTree>
    <p:extLst>
      <p:ext uri="{BB962C8B-B14F-4D97-AF65-F5344CB8AC3E}">
        <p14:creationId xmlns:p14="http://schemas.microsoft.com/office/powerpoint/2010/main" val="32265523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Biometrics: Something You Are</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25</a:t>
            </a:fld>
            <a:endParaRPr lang="en-US">
              <a:latin typeface="Arial"/>
            </a:endParaRPr>
          </a:p>
        </p:txBody>
      </p:sp>
      <p:pic>
        <p:nvPicPr>
          <p:cNvPr id="4" name="Picture 3" descr="fig02-02.t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3135" y="1493764"/>
            <a:ext cx="5807121" cy="4846320"/>
          </a:xfrm>
          <a:prstGeom prst="rect">
            <a:avLst/>
          </a:prstGeom>
        </p:spPr>
      </p:pic>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5416855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Biological </a:t>
            </a:r>
            <a:r>
              <a:rPr lang="en-US" dirty="0"/>
              <a:t>properties</a:t>
            </a:r>
          </a:p>
        </p:txBody>
      </p:sp>
      <p:sp>
        <p:nvSpPr>
          <p:cNvPr id="3" name="Content Placeholder 2"/>
          <p:cNvSpPr>
            <a:spLocks noGrp="1"/>
          </p:cNvSpPr>
          <p:nvPr>
            <p:ph idx="1"/>
          </p:nvPr>
        </p:nvSpPr>
        <p:spPr/>
        <p:txBody>
          <a:bodyPr/>
          <a:lstStyle/>
          <a:p>
            <a:r>
              <a:rPr lang="en-US" dirty="0" smtClean="0"/>
              <a:t>fingerprint</a:t>
            </a:r>
            <a:endParaRPr lang="en-US" dirty="0"/>
          </a:p>
          <a:p>
            <a:r>
              <a:rPr lang="en-US" dirty="0" smtClean="0"/>
              <a:t>hand </a:t>
            </a:r>
            <a:r>
              <a:rPr lang="en-US" dirty="0"/>
              <a:t>geometry (shape and size of fingers)</a:t>
            </a:r>
          </a:p>
          <a:p>
            <a:r>
              <a:rPr lang="en-US" dirty="0" smtClean="0"/>
              <a:t>retina </a:t>
            </a:r>
            <a:r>
              <a:rPr lang="en-US" dirty="0"/>
              <a:t>and iris (parts of the eye)</a:t>
            </a:r>
          </a:p>
          <a:p>
            <a:r>
              <a:rPr lang="en-US" dirty="0" smtClean="0"/>
              <a:t>voice</a:t>
            </a:r>
            <a:endParaRPr lang="en-US" dirty="0"/>
          </a:p>
          <a:p>
            <a:r>
              <a:rPr lang="en-US" dirty="0" smtClean="0"/>
              <a:t>handwriting</a:t>
            </a:r>
            <a:r>
              <a:rPr lang="en-US" dirty="0"/>
              <a:t>, signature, hand motion</a:t>
            </a:r>
          </a:p>
          <a:p>
            <a:r>
              <a:rPr lang="en-US" dirty="0" smtClean="0"/>
              <a:t>typing </a:t>
            </a:r>
            <a:r>
              <a:rPr lang="en-US" dirty="0"/>
              <a:t>characteristics</a:t>
            </a:r>
          </a:p>
          <a:p>
            <a:r>
              <a:rPr lang="en-US" dirty="0" smtClean="0"/>
              <a:t>blood </a:t>
            </a:r>
            <a:r>
              <a:rPr lang="en-US" dirty="0"/>
              <a:t>vessels in the finger or hand</a:t>
            </a:r>
          </a:p>
          <a:p>
            <a:r>
              <a:rPr lang="en-US" dirty="0" smtClean="0"/>
              <a:t>face</a:t>
            </a:r>
            <a:endParaRPr lang="en-US" dirty="0"/>
          </a:p>
          <a:p>
            <a:r>
              <a:rPr lang="en-US" dirty="0" smtClean="0"/>
              <a:t>facial </a:t>
            </a:r>
            <a:r>
              <a:rPr lang="en-US" dirty="0"/>
              <a:t>features, such as nose shape or eye spacing</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26</a:t>
            </a:fld>
            <a:endParaRPr lang="en-US">
              <a:latin typeface="Arial"/>
            </a:endParaRPr>
          </a:p>
        </p:txBody>
      </p:sp>
    </p:spTree>
    <p:extLst>
      <p:ext uri="{BB962C8B-B14F-4D97-AF65-F5344CB8AC3E}">
        <p14:creationId xmlns:p14="http://schemas.microsoft.com/office/powerpoint/2010/main" val="8689985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with Biometrics</a:t>
            </a:r>
            <a:endParaRPr lang="en-US" dirty="0"/>
          </a:p>
        </p:txBody>
      </p:sp>
      <p:sp>
        <p:nvSpPr>
          <p:cNvPr id="3" name="Content Placeholder 2"/>
          <p:cNvSpPr>
            <a:spLocks noGrp="1"/>
          </p:cNvSpPr>
          <p:nvPr>
            <p:ph idx="1"/>
          </p:nvPr>
        </p:nvSpPr>
        <p:spPr/>
        <p:txBody>
          <a:bodyPr/>
          <a:lstStyle/>
          <a:p>
            <a:r>
              <a:rPr lang="en-US" dirty="0" smtClean="0"/>
              <a:t>Intrusive: </a:t>
            </a:r>
            <a:r>
              <a:rPr lang="en-US" i="1" dirty="0"/>
              <a:t>think that only criminals are fingerprinted</a:t>
            </a:r>
            <a:endParaRPr lang="en-US" i="1" dirty="0" smtClean="0"/>
          </a:p>
          <a:p>
            <a:r>
              <a:rPr lang="en-US" dirty="0" smtClean="0"/>
              <a:t>Expensive</a:t>
            </a:r>
          </a:p>
          <a:p>
            <a:r>
              <a:rPr lang="en-US" dirty="0" smtClean="0"/>
              <a:t>Single point of failure: </a:t>
            </a:r>
            <a:r>
              <a:rPr lang="en-US" i="1" dirty="0"/>
              <a:t>if my fingerprint is not recognized, I </a:t>
            </a:r>
            <a:r>
              <a:rPr lang="en-US" i="1" dirty="0" smtClean="0"/>
              <a:t>have </a:t>
            </a:r>
            <a:r>
              <a:rPr lang="en-US" dirty="0" smtClean="0"/>
              <a:t>only </a:t>
            </a:r>
            <a:r>
              <a:rPr lang="en-US" dirty="0"/>
              <a:t>that one finger.</a:t>
            </a:r>
            <a:endParaRPr lang="en-US" dirty="0" smtClean="0"/>
          </a:p>
          <a:p>
            <a:r>
              <a:rPr lang="en-US" dirty="0" smtClean="0"/>
              <a:t>Sampling error: </a:t>
            </a:r>
            <a:r>
              <a:rPr lang="en-US" dirty="0"/>
              <a:t>a </a:t>
            </a:r>
            <a:r>
              <a:rPr lang="en-US" i="1" dirty="0"/>
              <a:t>threshold </a:t>
            </a:r>
            <a:r>
              <a:rPr lang="en-US" dirty="0"/>
              <a:t>for acceptance </a:t>
            </a:r>
            <a:r>
              <a:rPr lang="en-US" dirty="0" smtClean="0"/>
              <a:t>of a </a:t>
            </a:r>
            <a:r>
              <a:rPr lang="en-US" dirty="0"/>
              <a:t>close match</a:t>
            </a:r>
            <a:endParaRPr lang="en-US" dirty="0" smtClean="0"/>
          </a:p>
          <a:p>
            <a:r>
              <a:rPr lang="en-US" dirty="0" smtClean="0"/>
              <a:t>False readings:</a:t>
            </a:r>
          </a:p>
          <a:p>
            <a:pPr lvl="1"/>
            <a:r>
              <a:rPr lang="en-US" b="1" i="1" dirty="0"/>
              <a:t>False positive: incorrectly confirming an identity.</a:t>
            </a:r>
          </a:p>
          <a:p>
            <a:pPr lvl="1"/>
            <a:r>
              <a:rPr lang="en-US" b="1" i="1" dirty="0"/>
              <a:t>False negative: incorrectly denying an identity.</a:t>
            </a:r>
            <a:endParaRPr lang="en-US" i="1" dirty="0" smtClean="0"/>
          </a:p>
          <a:p>
            <a:r>
              <a:rPr lang="en-US" dirty="0" smtClean="0"/>
              <a:t>Speed</a:t>
            </a:r>
          </a:p>
          <a:p>
            <a:r>
              <a:rPr lang="en-US" dirty="0" smtClean="0"/>
              <a:t>Forgery</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27</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0034015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Sensitivity</a:t>
            </a:r>
            <a:endParaRPr lang="en-US" dirty="0"/>
          </a:p>
        </p:txBody>
      </p:sp>
      <p:sp>
        <p:nvSpPr>
          <p:cNvPr id="3" name="Content Placeholder 2"/>
          <p:cNvSpPr>
            <a:spLocks noGrp="1"/>
          </p:cNvSpPr>
          <p:nvPr>
            <p:ph idx="1"/>
          </p:nvPr>
        </p:nvSpPr>
        <p:spPr>
          <a:xfrm>
            <a:off x="457199" y="1600199"/>
            <a:ext cx="8229601" cy="2473859"/>
          </a:xfrm>
        </p:spPr>
        <p:txBody>
          <a:bodyPr/>
          <a:lstStyle/>
          <a:p>
            <a:r>
              <a:rPr lang="en-US" dirty="0"/>
              <a:t>M</a:t>
            </a:r>
            <a:r>
              <a:rPr lang="en-US" dirty="0" smtClean="0"/>
              <a:t>easures </a:t>
            </a:r>
            <a:r>
              <a:rPr lang="en-US" dirty="0"/>
              <a:t>the degree to which the screen selects those whose </a:t>
            </a:r>
            <a:r>
              <a:rPr lang="en-US" dirty="0" smtClean="0"/>
              <a:t>names correctly </a:t>
            </a:r>
            <a:r>
              <a:rPr lang="en-US" dirty="0"/>
              <a:t>match the person sought. </a:t>
            </a:r>
            <a:endParaRPr lang="en-US" dirty="0" smtClean="0"/>
          </a:p>
          <a:p>
            <a:r>
              <a:rPr lang="en-US" dirty="0" smtClean="0"/>
              <a:t>It </a:t>
            </a:r>
            <a:r>
              <a:rPr lang="en-US" dirty="0"/>
              <a:t>is the proportion of positive results </a:t>
            </a:r>
            <a:r>
              <a:rPr lang="en-US" dirty="0" smtClean="0"/>
              <a:t>among all </a:t>
            </a:r>
            <a:r>
              <a:rPr lang="en-US" dirty="0"/>
              <a:t>possible correct matches </a:t>
            </a:r>
            <a:endParaRPr lang="en-US" dirty="0" smtClean="0"/>
          </a:p>
          <a:p>
            <a:r>
              <a:rPr lang="en-US" dirty="0" smtClean="0"/>
              <a:t>is </a:t>
            </a:r>
            <a:r>
              <a:rPr lang="en-US" dirty="0"/>
              <a:t>calculated as </a:t>
            </a:r>
            <a:r>
              <a:rPr lang="en-US" i="1" dirty="0"/>
              <a:t>a </a:t>
            </a:r>
            <a:r>
              <a:rPr lang="en-US" dirty="0"/>
              <a:t>/ (</a:t>
            </a:r>
            <a:r>
              <a:rPr lang="en-US" i="1" dirty="0"/>
              <a:t>a </a:t>
            </a:r>
            <a:r>
              <a:rPr lang="en-US" dirty="0"/>
              <a:t>+ </a:t>
            </a:r>
            <a:r>
              <a:rPr lang="en-US" i="1" dirty="0"/>
              <a:t>c</a:t>
            </a:r>
            <a:r>
              <a:rPr lang="en-US" dirty="0" smtClean="0"/>
              <a:t>).	</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28</a:t>
            </a:fld>
            <a:endParaRPr lang="en-US">
              <a:latin typeface="Arial"/>
            </a:endParaRPr>
          </a:p>
        </p:txBody>
      </p:sp>
      <p:pic>
        <p:nvPicPr>
          <p:cNvPr id="6" name="Picture 5"/>
          <p:cNvPicPr>
            <a:picLocks noChangeAspect="1"/>
          </p:cNvPicPr>
          <p:nvPr/>
        </p:nvPicPr>
        <p:blipFill>
          <a:blip r:embed="rId3"/>
          <a:stretch>
            <a:fillRect/>
          </a:stretch>
        </p:blipFill>
        <p:spPr>
          <a:xfrm>
            <a:off x="629216" y="4480388"/>
            <a:ext cx="7413292" cy="1749629"/>
          </a:xfrm>
          <a:prstGeom prst="rect">
            <a:avLst/>
          </a:prstGeom>
        </p:spPr>
      </p:pic>
    </p:spTree>
    <p:extLst>
      <p:ext uri="{BB962C8B-B14F-4D97-AF65-F5344CB8AC3E}">
        <p14:creationId xmlns:p14="http://schemas.microsoft.com/office/powerpoint/2010/main" val="22357596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Specificity</a:t>
            </a:r>
            <a:endParaRPr lang="en-US" dirty="0"/>
          </a:p>
        </p:txBody>
      </p:sp>
      <p:sp>
        <p:nvSpPr>
          <p:cNvPr id="3" name="Content Placeholder 2"/>
          <p:cNvSpPr>
            <a:spLocks noGrp="1"/>
          </p:cNvSpPr>
          <p:nvPr>
            <p:ph idx="1"/>
          </p:nvPr>
        </p:nvSpPr>
        <p:spPr>
          <a:xfrm>
            <a:off x="457199" y="1600199"/>
            <a:ext cx="8229601" cy="2473859"/>
          </a:xfrm>
        </p:spPr>
        <p:txBody>
          <a:bodyPr/>
          <a:lstStyle/>
          <a:p>
            <a:r>
              <a:rPr lang="en-US" dirty="0" smtClean="0"/>
              <a:t>Measures the </a:t>
            </a:r>
            <a:r>
              <a:rPr lang="en-US" dirty="0"/>
              <a:t>proportion of </a:t>
            </a:r>
            <a:r>
              <a:rPr lang="en-US" dirty="0">
                <a:solidFill>
                  <a:srgbClr val="FF0000"/>
                </a:solidFill>
              </a:rPr>
              <a:t>negative</a:t>
            </a:r>
            <a:r>
              <a:rPr lang="en-US" dirty="0"/>
              <a:t> results among all people who are not sought; it is</a:t>
            </a:r>
          </a:p>
          <a:p>
            <a:r>
              <a:rPr lang="en-US" dirty="0"/>
              <a:t>calculated as </a:t>
            </a:r>
            <a:r>
              <a:rPr lang="en-US" i="1" dirty="0"/>
              <a:t>d </a:t>
            </a:r>
            <a:r>
              <a:rPr lang="en-US" dirty="0"/>
              <a:t>/ (</a:t>
            </a:r>
            <a:r>
              <a:rPr lang="en-US" i="1" dirty="0"/>
              <a:t>b </a:t>
            </a:r>
            <a:r>
              <a:rPr lang="en-US" dirty="0"/>
              <a:t>+ </a:t>
            </a:r>
            <a:r>
              <a:rPr lang="en-US" i="1" dirty="0"/>
              <a:t>d</a:t>
            </a:r>
            <a:r>
              <a:rPr lang="en-US" dirty="0"/>
              <a:t>).</a:t>
            </a:r>
            <a:r>
              <a:rPr lang="en-US" dirty="0" smtClean="0"/>
              <a:t>	</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29</a:t>
            </a:fld>
            <a:endParaRPr lang="en-US">
              <a:latin typeface="Arial"/>
            </a:endParaRPr>
          </a:p>
        </p:txBody>
      </p:sp>
      <p:pic>
        <p:nvPicPr>
          <p:cNvPr id="6" name="Picture 5"/>
          <p:cNvPicPr>
            <a:picLocks noChangeAspect="1"/>
          </p:cNvPicPr>
          <p:nvPr/>
        </p:nvPicPr>
        <p:blipFill>
          <a:blip r:embed="rId3"/>
          <a:stretch>
            <a:fillRect/>
          </a:stretch>
        </p:blipFill>
        <p:spPr>
          <a:xfrm>
            <a:off x="629216" y="4480388"/>
            <a:ext cx="7413292" cy="1749629"/>
          </a:xfrm>
          <a:prstGeom prst="rect">
            <a:avLst/>
          </a:prstGeom>
        </p:spPr>
      </p:pic>
    </p:spTree>
    <p:extLst>
      <p:ext uri="{BB962C8B-B14F-4D97-AF65-F5344CB8AC3E}">
        <p14:creationId xmlns:p14="http://schemas.microsoft.com/office/powerpoint/2010/main" val="454322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of </a:t>
            </a:r>
            <a:r>
              <a:rPr lang="en-US" b="1" dirty="0">
                <a:solidFill>
                  <a:srgbClr val="FF0000"/>
                </a:solidFill>
              </a:rPr>
              <a:t>authentication</a:t>
            </a:r>
            <a:endParaRPr lang="en-US" dirty="0"/>
          </a:p>
        </p:txBody>
      </p:sp>
      <p:sp>
        <p:nvSpPr>
          <p:cNvPr id="3" name="Content Placeholder 2"/>
          <p:cNvSpPr>
            <a:spLocks noGrp="1"/>
          </p:cNvSpPr>
          <p:nvPr>
            <p:ph idx="1"/>
          </p:nvPr>
        </p:nvSpPr>
        <p:spPr/>
        <p:txBody>
          <a:bodyPr/>
          <a:lstStyle/>
          <a:p>
            <a:r>
              <a:rPr lang="en-US" dirty="0" smtClean="0"/>
              <a:t>Recall:</a:t>
            </a:r>
          </a:p>
          <a:p>
            <a:pPr lvl="1"/>
            <a:r>
              <a:rPr lang="en-US" dirty="0"/>
              <a:t>C</a:t>
            </a:r>
            <a:r>
              <a:rPr lang="en-US" dirty="0" smtClean="0"/>
              <a:t>ontrolling threats </a:t>
            </a:r>
            <a:r>
              <a:rPr lang="en-US" dirty="0"/>
              <a:t>and vulnerabilities involves a policy </a:t>
            </a:r>
            <a:endParaRPr lang="en-US" dirty="0" smtClean="0"/>
          </a:p>
          <a:p>
            <a:pPr lvl="1"/>
            <a:r>
              <a:rPr lang="en-US" dirty="0" smtClean="0"/>
              <a:t>A policy specifies </a:t>
            </a:r>
            <a:r>
              <a:rPr lang="en-US" i="1" dirty="0">
                <a:solidFill>
                  <a:srgbClr val="FF0000"/>
                </a:solidFill>
              </a:rPr>
              <a:t>who</a:t>
            </a:r>
            <a:r>
              <a:rPr lang="en-US" i="1" dirty="0"/>
              <a:t> </a:t>
            </a:r>
            <a:r>
              <a:rPr lang="en-US" dirty="0"/>
              <a:t>(which subjects) </a:t>
            </a:r>
            <a:r>
              <a:rPr lang="en-US" dirty="0" smtClean="0"/>
              <a:t>can access </a:t>
            </a:r>
            <a:r>
              <a:rPr lang="en-US" i="1" dirty="0"/>
              <a:t>what </a:t>
            </a:r>
            <a:r>
              <a:rPr lang="en-US" dirty="0"/>
              <a:t>(which objects) </a:t>
            </a:r>
            <a:r>
              <a:rPr lang="en-US" i="1" dirty="0"/>
              <a:t>how </a:t>
            </a:r>
            <a:r>
              <a:rPr lang="en-US" dirty="0"/>
              <a:t>(by which means</a:t>
            </a:r>
            <a:r>
              <a:rPr lang="en-US" dirty="0" smtClean="0"/>
              <a:t>).</a:t>
            </a:r>
          </a:p>
          <a:p>
            <a:r>
              <a:rPr lang="en-US" dirty="0"/>
              <a:t>To </a:t>
            </a:r>
            <a:r>
              <a:rPr lang="en-US" dirty="0" smtClean="0"/>
              <a:t>enforce the policy</a:t>
            </a:r>
            <a:endParaRPr lang="en-US" dirty="0"/>
          </a:p>
          <a:p>
            <a:pPr lvl="1"/>
            <a:r>
              <a:rPr lang="en-US" dirty="0" smtClean="0"/>
              <a:t>determine </a:t>
            </a:r>
            <a:r>
              <a:rPr lang="en-US" i="1" dirty="0">
                <a:solidFill>
                  <a:srgbClr val="FF0000"/>
                </a:solidFill>
              </a:rPr>
              <a:t>who</a:t>
            </a:r>
            <a:r>
              <a:rPr lang="en-US" i="1" dirty="0"/>
              <a:t> </a:t>
            </a:r>
            <a:r>
              <a:rPr lang="en-US" dirty="0"/>
              <a:t>accurately</a:t>
            </a:r>
            <a:r>
              <a:rPr lang="en-US" dirty="0" smtClean="0"/>
              <a:t>.</a:t>
            </a:r>
          </a:p>
          <a:p>
            <a:pPr lvl="1"/>
            <a:r>
              <a:rPr lang="en-US" dirty="0"/>
              <a:t>That is, if policy </a:t>
            </a:r>
            <a:r>
              <a:rPr lang="en-US" dirty="0" smtClean="0"/>
              <a:t>says </a:t>
            </a:r>
            <a:r>
              <a:rPr lang="en-US" dirty="0" smtClean="0">
                <a:solidFill>
                  <a:srgbClr val="FF0000"/>
                </a:solidFill>
              </a:rPr>
              <a:t>Adam</a:t>
            </a:r>
            <a:r>
              <a:rPr lang="en-US" dirty="0" smtClean="0"/>
              <a:t> </a:t>
            </a:r>
            <a:r>
              <a:rPr lang="en-US" dirty="0"/>
              <a:t>can access something, security fails if someone else </a:t>
            </a:r>
            <a:r>
              <a:rPr lang="en-US" dirty="0">
                <a:solidFill>
                  <a:srgbClr val="FF0000"/>
                </a:solidFill>
              </a:rPr>
              <a:t>impersonates</a:t>
            </a:r>
            <a:r>
              <a:rPr lang="en-US" dirty="0"/>
              <a:t> Adam</a:t>
            </a:r>
            <a:r>
              <a:rPr lang="en-US" dirty="0" smtClean="0"/>
              <a:t>.</a:t>
            </a:r>
          </a:p>
          <a:p>
            <a:r>
              <a:rPr lang="en-US" dirty="0"/>
              <a:t>The property of accurate identification is </a:t>
            </a:r>
            <a:r>
              <a:rPr lang="en-US" dirty="0" smtClean="0"/>
              <a:t>called </a:t>
            </a:r>
            <a:r>
              <a:rPr lang="en-US" b="1" dirty="0" smtClean="0">
                <a:solidFill>
                  <a:srgbClr val="FF0000"/>
                </a:solidFill>
              </a:rPr>
              <a:t>authentication</a:t>
            </a:r>
            <a:r>
              <a:rPr lang="en-US" dirty="0"/>
              <a:t>.</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3</a:t>
            </a:fld>
            <a:endParaRPr lang="en-US">
              <a:latin typeface="Arial"/>
            </a:endParaRPr>
          </a:p>
        </p:txBody>
      </p:sp>
    </p:spTree>
    <p:extLst>
      <p:ext uri="{BB962C8B-B14F-4D97-AF65-F5344CB8AC3E}">
        <p14:creationId xmlns:p14="http://schemas.microsoft.com/office/powerpoint/2010/main" val="18624129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Accuracy</a:t>
            </a:r>
            <a:endParaRPr lang="en-US" dirty="0"/>
          </a:p>
        </p:txBody>
      </p:sp>
      <p:sp>
        <p:nvSpPr>
          <p:cNvPr id="3" name="Content Placeholder 2"/>
          <p:cNvSpPr>
            <a:spLocks noGrp="1"/>
          </p:cNvSpPr>
          <p:nvPr>
            <p:ph idx="1"/>
          </p:nvPr>
        </p:nvSpPr>
        <p:spPr>
          <a:xfrm>
            <a:off x="457199" y="1600199"/>
            <a:ext cx="8229601" cy="2473859"/>
          </a:xfrm>
        </p:spPr>
        <p:txBody>
          <a:bodyPr/>
          <a:lstStyle/>
          <a:p>
            <a:r>
              <a:rPr lang="en-US" i="1" dirty="0"/>
              <a:t>Accuracy </a:t>
            </a:r>
            <a:r>
              <a:rPr lang="en-US" dirty="0"/>
              <a:t>or efficacy measures the degree to which the test or screen </a:t>
            </a:r>
            <a:r>
              <a:rPr lang="en-US" dirty="0" smtClean="0"/>
              <a:t>correctly flags </a:t>
            </a:r>
            <a:r>
              <a:rPr lang="en-US" dirty="0"/>
              <a:t>the condition or situation; </a:t>
            </a:r>
            <a:endParaRPr lang="en-US" dirty="0" smtClean="0"/>
          </a:p>
          <a:p>
            <a:r>
              <a:rPr lang="en-US" dirty="0" smtClean="0"/>
              <a:t>it </a:t>
            </a:r>
            <a:r>
              <a:rPr lang="en-US" dirty="0"/>
              <a:t>is measured as (</a:t>
            </a:r>
            <a:r>
              <a:rPr lang="en-US" i="1" dirty="0"/>
              <a:t>a </a:t>
            </a:r>
            <a:r>
              <a:rPr lang="en-US" dirty="0"/>
              <a:t>+ </a:t>
            </a:r>
            <a:r>
              <a:rPr lang="en-US" i="1" dirty="0"/>
              <a:t>d</a:t>
            </a:r>
            <a:r>
              <a:rPr lang="en-US" dirty="0"/>
              <a:t>) / (</a:t>
            </a:r>
            <a:r>
              <a:rPr lang="en-US" i="1" dirty="0"/>
              <a:t>a </a:t>
            </a:r>
            <a:r>
              <a:rPr lang="en-US" dirty="0"/>
              <a:t>+ </a:t>
            </a:r>
            <a:r>
              <a:rPr lang="en-US" i="1" dirty="0"/>
              <a:t>b </a:t>
            </a:r>
            <a:r>
              <a:rPr lang="en-US" dirty="0"/>
              <a:t>+ </a:t>
            </a:r>
            <a:r>
              <a:rPr lang="en-US" i="1" dirty="0"/>
              <a:t>c </a:t>
            </a:r>
            <a:r>
              <a:rPr lang="en-US" dirty="0"/>
              <a:t>+ </a:t>
            </a:r>
            <a:r>
              <a:rPr lang="en-US" i="1" dirty="0"/>
              <a:t>d</a:t>
            </a:r>
            <a:r>
              <a:rPr lang="en-US" dirty="0"/>
              <a:t>). </a:t>
            </a:r>
            <a:r>
              <a:rPr lang="en-US" dirty="0" smtClean="0"/>
              <a:t>	</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30</a:t>
            </a:fld>
            <a:endParaRPr lang="en-US">
              <a:latin typeface="Arial"/>
            </a:endParaRPr>
          </a:p>
        </p:txBody>
      </p:sp>
      <p:pic>
        <p:nvPicPr>
          <p:cNvPr id="6" name="Picture 5"/>
          <p:cNvPicPr>
            <a:picLocks noChangeAspect="1"/>
          </p:cNvPicPr>
          <p:nvPr/>
        </p:nvPicPr>
        <p:blipFill>
          <a:blip r:embed="rId3"/>
          <a:stretch>
            <a:fillRect/>
          </a:stretch>
        </p:blipFill>
        <p:spPr>
          <a:xfrm>
            <a:off x="629216" y="4480388"/>
            <a:ext cx="7413292" cy="1749629"/>
          </a:xfrm>
          <a:prstGeom prst="rect">
            <a:avLst/>
          </a:prstGeom>
        </p:spPr>
      </p:pic>
    </p:spTree>
    <p:extLst>
      <p:ext uri="{BB962C8B-B14F-4D97-AF65-F5344CB8AC3E}">
        <p14:creationId xmlns:p14="http://schemas.microsoft.com/office/powerpoint/2010/main" val="16215565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Authentication Based on Tokens: Something You Have</a:t>
            </a:r>
          </a:p>
        </p:txBody>
      </p:sp>
      <p:sp>
        <p:nvSpPr>
          <p:cNvPr id="3" name="Content Placeholder 2"/>
          <p:cNvSpPr>
            <a:spLocks noGrp="1"/>
          </p:cNvSpPr>
          <p:nvPr>
            <p:ph idx="1"/>
          </p:nvPr>
        </p:nvSpPr>
        <p:spPr/>
        <p:txBody>
          <a:bodyPr/>
          <a:lstStyle/>
          <a:p>
            <a:r>
              <a:rPr lang="en-US" dirty="0"/>
              <a:t>Y</a:t>
            </a:r>
            <a:r>
              <a:rPr lang="en-US" dirty="0" smtClean="0"/>
              <a:t>ou </a:t>
            </a:r>
            <a:r>
              <a:rPr lang="en-US" dirty="0"/>
              <a:t>have a physical object in your possession. </a:t>
            </a:r>
            <a:endParaRPr lang="en-US" dirty="0" smtClean="0"/>
          </a:p>
          <a:p>
            <a:r>
              <a:rPr lang="en-US" dirty="0" smtClean="0"/>
              <a:t>One</a:t>
            </a:r>
            <a:r>
              <a:rPr lang="en-US" dirty="0"/>
              <a:t> </a:t>
            </a:r>
            <a:r>
              <a:rPr lang="en-US" dirty="0" smtClean="0"/>
              <a:t>physical </a:t>
            </a:r>
            <a:r>
              <a:rPr lang="en-US" dirty="0"/>
              <a:t>authenticator with which you are probably familiar is a key</a:t>
            </a:r>
            <a:r>
              <a:rPr lang="en-US" dirty="0" smtClean="0"/>
              <a:t>.</a:t>
            </a:r>
          </a:p>
          <a:p>
            <a:r>
              <a:rPr lang="en-US" dirty="0"/>
              <a:t>E</a:t>
            </a:r>
            <a:r>
              <a:rPr lang="en-US" dirty="0" smtClean="0"/>
              <a:t>xamples </a:t>
            </a:r>
            <a:r>
              <a:rPr lang="en-US" dirty="0"/>
              <a:t>of tokens are </a:t>
            </a:r>
            <a:endParaRPr lang="en-US" dirty="0" smtClean="0"/>
          </a:p>
          <a:p>
            <a:pPr lvl="1"/>
            <a:r>
              <a:rPr lang="en-US" dirty="0" smtClean="0"/>
              <a:t>badges </a:t>
            </a:r>
            <a:r>
              <a:rPr lang="en-US" dirty="0"/>
              <a:t>and identity cards</a:t>
            </a:r>
            <a:r>
              <a:rPr lang="en-US" dirty="0" smtClean="0"/>
              <a:t>.</a:t>
            </a:r>
          </a:p>
          <a:p>
            <a:pPr lvl="1"/>
            <a:r>
              <a:rPr lang="en-US" dirty="0"/>
              <a:t>credit cards with a magnetic stripe, credit cards with </a:t>
            </a:r>
            <a:r>
              <a:rPr lang="en-US" dirty="0" smtClean="0"/>
              <a:t>an embedded </a:t>
            </a:r>
            <a:r>
              <a:rPr lang="en-US" dirty="0"/>
              <a:t>computer chip, or access cards with passive or active wireless technology</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31</a:t>
            </a:fld>
            <a:endParaRPr lang="en-US">
              <a:latin typeface="Arial"/>
            </a:endParaRPr>
          </a:p>
        </p:txBody>
      </p:sp>
    </p:spTree>
    <p:extLst>
      <p:ext uri="{BB962C8B-B14F-4D97-AF65-F5344CB8AC3E}">
        <p14:creationId xmlns:p14="http://schemas.microsoft.com/office/powerpoint/2010/main" val="19750253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Active and Passive Tokens</a:t>
            </a:r>
          </a:p>
        </p:txBody>
      </p:sp>
      <p:sp>
        <p:nvSpPr>
          <p:cNvPr id="3" name="Content Placeholder 2"/>
          <p:cNvSpPr>
            <a:spLocks noGrp="1"/>
          </p:cNvSpPr>
          <p:nvPr>
            <p:ph idx="1"/>
          </p:nvPr>
        </p:nvSpPr>
        <p:spPr/>
        <p:txBody>
          <a:bodyPr>
            <a:normAutofit lnSpcReduction="10000"/>
          </a:bodyPr>
          <a:lstStyle/>
          <a:p>
            <a:r>
              <a:rPr lang="en-US" dirty="0"/>
              <a:t>Passive tokens </a:t>
            </a:r>
            <a:r>
              <a:rPr lang="en-US" dirty="0">
                <a:solidFill>
                  <a:srgbClr val="FF0000"/>
                </a:solidFill>
              </a:rPr>
              <a:t>do not change</a:t>
            </a:r>
            <a:r>
              <a:rPr lang="en-US" dirty="0"/>
              <a:t>. </a:t>
            </a:r>
          </a:p>
          <a:p>
            <a:pPr lvl="1"/>
            <a:r>
              <a:rPr lang="en-US" dirty="0"/>
              <a:t>A photo or key</a:t>
            </a:r>
          </a:p>
          <a:p>
            <a:pPr marL="182880" lvl="1"/>
            <a:r>
              <a:rPr lang="en-US" sz="2400" dirty="0"/>
              <a:t>Active tokens </a:t>
            </a:r>
            <a:r>
              <a:rPr lang="en-US" sz="2400" dirty="0" smtClean="0">
                <a:solidFill>
                  <a:srgbClr val="FF0000"/>
                </a:solidFill>
              </a:rPr>
              <a:t>communicate</a:t>
            </a:r>
            <a:r>
              <a:rPr lang="en-US" sz="2400" dirty="0" smtClean="0"/>
              <a:t> </a:t>
            </a:r>
            <a:r>
              <a:rPr lang="en-US" sz="2400" dirty="0"/>
              <a:t>with a </a:t>
            </a:r>
            <a:r>
              <a:rPr lang="en-US" sz="2400" dirty="0" smtClean="0"/>
              <a:t>sensor</a:t>
            </a:r>
            <a:endParaRPr lang="en-US" sz="2400" dirty="0" smtClean="0">
              <a:solidFill>
                <a:srgbClr val="FF0000"/>
              </a:solidFill>
            </a:endParaRPr>
          </a:p>
          <a:p>
            <a:pPr lvl="1"/>
            <a:r>
              <a:rPr lang="en-US" dirty="0"/>
              <a:t>some public transportation systems use cards with a magnetic strip. </a:t>
            </a:r>
            <a:endParaRPr lang="en-US" dirty="0" smtClean="0"/>
          </a:p>
          <a:p>
            <a:pPr lvl="1"/>
            <a:r>
              <a:rPr lang="en-US" dirty="0" smtClean="0"/>
              <a:t>When you insert </a:t>
            </a:r>
            <a:r>
              <a:rPr lang="en-US" dirty="0"/>
              <a:t>the card into a reader, the machine reads the current balance, subtracts the price </a:t>
            </a:r>
            <a:r>
              <a:rPr lang="en-US" dirty="0" smtClean="0"/>
              <a:t>of the </a:t>
            </a:r>
            <a:r>
              <a:rPr lang="en-US" dirty="0"/>
              <a:t>trip and rewrites a new balance for the next </a:t>
            </a:r>
            <a:r>
              <a:rPr lang="en-US" dirty="0" smtClean="0"/>
              <a:t>use.</a:t>
            </a:r>
          </a:p>
          <a:p>
            <a:pPr lvl="1"/>
            <a:r>
              <a:rPr lang="en-US" dirty="0"/>
              <a:t>the token is just </a:t>
            </a:r>
            <a:r>
              <a:rPr lang="en-US" dirty="0" smtClean="0"/>
              <a:t>a repository </a:t>
            </a:r>
            <a:r>
              <a:rPr lang="en-US" dirty="0"/>
              <a:t>to hold the current value. </a:t>
            </a:r>
            <a:endParaRPr lang="en-US" dirty="0" smtClean="0"/>
          </a:p>
          <a:p>
            <a:r>
              <a:rPr lang="en-US" dirty="0" smtClean="0"/>
              <a:t>Another </a:t>
            </a:r>
            <a:r>
              <a:rPr lang="en-US" dirty="0"/>
              <a:t>form of active token initiates a </a:t>
            </a:r>
            <a:r>
              <a:rPr lang="en-US" dirty="0" smtClean="0"/>
              <a:t>two-way communication </a:t>
            </a:r>
            <a:r>
              <a:rPr lang="en-US" dirty="0"/>
              <a:t>with its reader, </a:t>
            </a:r>
            <a:endParaRPr lang="en-US" dirty="0" smtClean="0"/>
          </a:p>
          <a:p>
            <a:pPr lvl="1"/>
            <a:r>
              <a:rPr lang="en-US" dirty="0" smtClean="0"/>
              <a:t>often </a:t>
            </a:r>
            <a:r>
              <a:rPr lang="en-US" dirty="0"/>
              <a:t>by wireless or radio signaling. </a:t>
            </a:r>
            <a:endParaRPr lang="en-US" dirty="0" smtClean="0"/>
          </a:p>
          <a:p>
            <a:r>
              <a:rPr lang="en-US" dirty="0" smtClean="0"/>
              <a:t>These </a:t>
            </a:r>
            <a:r>
              <a:rPr lang="en-US" dirty="0"/>
              <a:t>tokens lead </a:t>
            </a:r>
            <a:r>
              <a:rPr lang="en-US" dirty="0" smtClean="0"/>
              <a:t>to the </a:t>
            </a:r>
            <a:r>
              <a:rPr lang="en-US" dirty="0"/>
              <a:t>next distinction among </a:t>
            </a:r>
            <a:r>
              <a:rPr lang="en-US" dirty="0" smtClean="0"/>
              <a:t>tokens</a:t>
            </a:r>
          </a:p>
          <a:p>
            <a:pPr lvl="1"/>
            <a:r>
              <a:rPr lang="en-US" dirty="0" smtClean="0"/>
              <a:t>static </a:t>
            </a:r>
            <a:r>
              <a:rPr lang="en-US" dirty="0"/>
              <a:t>and dynamic interaction.</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32</a:t>
            </a:fld>
            <a:endParaRPr lang="en-US">
              <a:latin typeface="Arial"/>
            </a:endParaRPr>
          </a:p>
        </p:txBody>
      </p:sp>
    </p:spTree>
    <p:extLst>
      <p:ext uri="{BB962C8B-B14F-4D97-AF65-F5344CB8AC3E}">
        <p14:creationId xmlns:p14="http://schemas.microsoft.com/office/powerpoint/2010/main" val="1686556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Static and Dynamic </a:t>
            </a:r>
            <a:r>
              <a:rPr lang="en-US" dirty="0" smtClean="0"/>
              <a:t>Tokens</a:t>
            </a:r>
            <a:endParaRPr lang="en-US" dirty="0"/>
          </a:p>
        </p:txBody>
      </p:sp>
      <p:sp>
        <p:nvSpPr>
          <p:cNvPr id="3" name="Content Placeholder 2"/>
          <p:cNvSpPr>
            <a:spLocks noGrp="1"/>
          </p:cNvSpPr>
          <p:nvPr>
            <p:ph idx="1"/>
          </p:nvPr>
        </p:nvSpPr>
        <p:spPr/>
        <p:txBody>
          <a:bodyPr/>
          <a:lstStyle/>
          <a:p>
            <a:r>
              <a:rPr lang="en-US" dirty="0"/>
              <a:t>Static </a:t>
            </a:r>
            <a:r>
              <a:rPr lang="en-US" dirty="0" smtClean="0"/>
              <a:t>tokens</a:t>
            </a:r>
            <a:endParaRPr lang="en-US" dirty="0"/>
          </a:p>
          <a:p>
            <a:pPr lvl="1"/>
            <a:r>
              <a:rPr lang="en-US" dirty="0" smtClean="0"/>
              <a:t>The </a:t>
            </a:r>
            <a:r>
              <a:rPr lang="en-US" dirty="0"/>
              <a:t>value of a </a:t>
            </a:r>
            <a:r>
              <a:rPr lang="en-US" b="1" dirty="0"/>
              <a:t>static token </a:t>
            </a:r>
            <a:r>
              <a:rPr lang="en-US" dirty="0"/>
              <a:t>remains fixed. </a:t>
            </a:r>
            <a:endParaRPr lang="en-US" dirty="0" smtClean="0"/>
          </a:p>
          <a:p>
            <a:pPr lvl="1"/>
            <a:r>
              <a:rPr lang="en-US" dirty="0" smtClean="0"/>
              <a:t>Keys</a:t>
            </a:r>
            <a:r>
              <a:rPr lang="en-US" dirty="0"/>
              <a:t>, identity cards, passports, credit </a:t>
            </a:r>
            <a:r>
              <a:rPr lang="en-US" dirty="0" smtClean="0"/>
              <a:t>and other </a:t>
            </a:r>
            <a:r>
              <a:rPr lang="en-US" dirty="0"/>
              <a:t>magnetic-stripe cards, and radio transmitter cards (called RFID devices) are</a:t>
            </a:r>
          </a:p>
          <a:p>
            <a:pPr lvl="1"/>
            <a:r>
              <a:rPr lang="en-US" dirty="0" smtClean="0"/>
              <a:t>Static </a:t>
            </a:r>
            <a:r>
              <a:rPr lang="en-US" dirty="0"/>
              <a:t>tokens are </a:t>
            </a:r>
            <a:r>
              <a:rPr lang="en-US" dirty="0" smtClean="0"/>
              <a:t>most </a:t>
            </a:r>
            <a:r>
              <a:rPr lang="en-US" dirty="0"/>
              <a:t>useful for onsite </a:t>
            </a:r>
            <a:r>
              <a:rPr lang="en-US" dirty="0" smtClean="0"/>
              <a:t>authentication.</a:t>
            </a:r>
          </a:p>
          <a:p>
            <a:r>
              <a:rPr lang="en-US" dirty="0" smtClean="0"/>
              <a:t>Dynamic Tokens</a:t>
            </a:r>
          </a:p>
          <a:p>
            <a:pPr lvl="1"/>
            <a:r>
              <a:rPr lang="en-US" dirty="0" smtClean="0"/>
              <a:t>We are interested </a:t>
            </a:r>
            <a:r>
              <a:rPr lang="en-US" dirty="0"/>
              <a:t>in remote authentication, </a:t>
            </a:r>
            <a:endParaRPr lang="en-US" dirty="0" smtClean="0"/>
          </a:p>
          <a:p>
            <a:pPr lvl="1"/>
            <a:r>
              <a:rPr lang="en-US" dirty="0" smtClean="0"/>
              <a:t>Able </a:t>
            </a:r>
            <a:r>
              <a:rPr lang="en-US" dirty="0"/>
              <a:t>to prove </a:t>
            </a:r>
            <a:r>
              <a:rPr lang="en-US" dirty="0" smtClean="0"/>
              <a:t>your identity </a:t>
            </a:r>
            <a:r>
              <a:rPr lang="en-US" dirty="0"/>
              <a:t>to a person or computer somewhere </a:t>
            </a:r>
            <a:r>
              <a:rPr lang="en-US" dirty="0" smtClean="0"/>
              <a:t>else</a:t>
            </a:r>
          </a:p>
          <a:p>
            <a:pPr lvl="1"/>
            <a:r>
              <a:rPr lang="en-US" dirty="0"/>
              <a:t>Dynamic tokens have computing power on the token to change </a:t>
            </a:r>
            <a:r>
              <a:rPr lang="en-US" dirty="0" smtClean="0"/>
              <a:t>their internal </a:t>
            </a:r>
            <a:r>
              <a:rPr lang="en-US" dirty="0"/>
              <a:t>state.</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33</a:t>
            </a:fld>
            <a:endParaRPr lang="en-US">
              <a:latin typeface="Arial"/>
            </a:endParaRPr>
          </a:p>
        </p:txBody>
      </p:sp>
    </p:spTree>
    <p:extLst>
      <p:ext uri="{BB962C8B-B14F-4D97-AF65-F5344CB8AC3E}">
        <p14:creationId xmlns:p14="http://schemas.microsoft.com/office/powerpoint/2010/main" val="18346139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Tokens: Something You Have</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34</a:t>
            </a:fld>
            <a:endParaRPr lang="en-US">
              <a:latin typeface="Arial"/>
            </a:endParaRPr>
          </a:p>
        </p:txBody>
      </p:sp>
      <p:pic>
        <p:nvPicPr>
          <p:cNvPr id="6" name="Content Placeholder 5" descr="fig02-06.eps"/>
          <p:cNvPicPr>
            <a:picLocks noGrp="1" noChangeAspect="1"/>
          </p:cNvPicPr>
          <p:nvPr>
            <p:ph idx="1"/>
          </p:nvPr>
        </p:nvPicPr>
        <p:blipFill rotWithShape="1">
          <a:blip r:embed="rId3">
            <a:extLst>
              <a:ext uri="{28A0092B-C50C-407E-A947-70E740481C1C}">
                <a14:useLocalDpi xmlns:a14="http://schemas.microsoft.com/office/drawing/2010/main" val="0"/>
              </a:ext>
            </a:extLst>
          </a:blip>
          <a:srcRect l="-334" r="-31"/>
          <a:stretch/>
        </p:blipFill>
        <p:spPr>
          <a:xfrm>
            <a:off x="217070" y="1600200"/>
            <a:ext cx="8699935" cy="4846320"/>
          </a:xfrm>
        </p:spPr>
      </p:pic>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6934231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Authentication Summary</a:t>
            </a:r>
            <a:endParaRPr lang="en-US" dirty="0"/>
          </a:p>
        </p:txBody>
      </p:sp>
      <p:sp>
        <p:nvSpPr>
          <p:cNvPr id="3" name="Content Placeholder 2"/>
          <p:cNvSpPr>
            <a:spLocks noGrp="1"/>
          </p:cNvSpPr>
          <p:nvPr>
            <p:ph idx="1"/>
          </p:nvPr>
        </p:nvSpPr>
        <p:spPr/>
        <p:txBody>
          <a:bodyPr/>
          <a:lstStyle/>
          <a:p>
            <a:r>
              <a:rPr lang="en-US" dirty="0"/>
              <a:t>We have now examined the three bases of authentication: something you know, are, </a:t>
            </a:r>
            <a:r>
              <a:rPr lang="en-US" dirty="0" smtClean="0"/>
              <a:t>or have</a:t>
            </a:r>
            <a:r>
              <a:rPr lang="en-US" dirty="0"/>
              <a:t>. </a:t>
            </a:r>
            <a:endParaRPr lang="en-US" dirty="0" smtClean="0"/>
          </a:p>
          <a:p>
            <a:r>
              <a:rPr lang="en-US" dirty="0" smtClean="0"/>
              <a:t>Used </a:t>
            </a:r>
            <a:r>
              <a:rPr lang="en-US" dirty="0"/>
              <a:t>in an appropriate setting, each can offer reasonable security. </a:t>
            </a:r>
            <a:endParaRPr lang="en-US" dirty="0" smtClean="0"/>
          </a:p>
          <a:p>
            <a:r>
              <a:rPr lang="en-US" dirty="0" smtClean="0"/>
              <a:t>In </a:t>
            </a:r>
            <a:r>
              <a:rPr lang="en-US" dirty="0"/>
              <a:t>the </a:t>
            </a:r>
            <a:r>
              <a:rPr lang="en-US" dirty="0" smtClean="0"/>
              <a:t>next sections </a:t>
            </a:r>
            <a:r>
              <a:rPr lang="en-US" dirty="0"/>
              <a:t>we look at some ways of enhancing the basic security from these three forms.</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35</a:t>
            </a:fld>
            <a:endParaRPr lang="en-US">
              <a:latin typeface="Arial"/>
            </a:endParaRPr>
          </a:p>
        </p:txBody>
      </p:sp>
    </p:spTree>
    <p:extLst>
      <p:ext uri="{BB962C8B-B14F-4D97-AF65-F5344CB8AC3E}">
        <p14:creationId xmlns:p14="http://schemas.microsoft.com/office/powerpoint/2010/main" val="5100221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Enhanced </a:t>
            </a:r>
            <a:r>
              <a:rPr lang="en-US" dirty="0"/>
              <a:t>Authentication </a:t>
            </a:r>
          </a:p>
        </p:txBody>
      </p:sp>
      <p:sp>
        <p:nvSpPr>
          <p:cNvPr id="3" name="Content Placeholder 2"/>
          <p:cNvSpPr>
            <a:spLocks noGrp="1"/>
          </p:cNvSpPr>
          <p:nvPr>
            <p:ph idx="1"/>
          </p:nvPr>
        </p:nvSpPr>
        <p:spPr/>
        <p:txBody>
          <a:bodyPr/>
          <a:lstStyle/>
          <a:p>
            <a:r>
              <a:rPr lang="en-US" dirty="0" smtClean="0"/>
              <a:t>Motivation</a:t>
            </a:r>
          </a:p>
          <a:p>
            <a:pPr lvl="1"/>
            <a:r>
              <a:rPr lang="en-US" dirty="0" smtClean="0"/>
              <a:t>People who </a:t>
            </a:r>
            <a:r>
              <a:rPr lang="en-US" dirty="0"/>
              <a:t>must use several different systems concurrently </a:t>
            </a:r>
            <a:r>
              <a:rPr lang="en-US" dirty="0" smtClean="0"/>
              <a:t>soon </a:t>
            </a:r>
            <a:r>
              <a:rPr lang="en-US" dirty="0"/>
              <a:t>grow weary of logging out of one, into another, refreshing </a:t>
            </a:r>
            <a:r>
              <a:rPr lang="en-US" dirty="0" smtClean="0"/>
              <a:t>a login </a:t>
            </a:r>
            <a:r>
              <a:rPr lang="en-US" dirty="0"/>
              <a:t>that has timed out, and creating and updating user profiles</a:t>
            </a:r>
            <a:r>
              <a:rPr lang="en-US" dirty="0" smtClean="0"/>
              <a:t>.</a:t>
            </a:r>
            <a:r>
              <a:rPr lang="en-US" dirty="0"/>
              <a:t> </a:t>
            </a:r>
            <a:endParaRPr lang="en-US" dirty="0" smtClean="0"/>
          </a:p>
          <a:p>
            <a:pPr lvl="1"/>
            <a:r>
              <a:rPr lang="en-US" dirty="0" smtClean="0"/>
              <a:t>E.g., email</a:t>
            </a:r>
            <a:r>
              <a:rPr lang="en-US" dirty="0"/>
              <a:t>, customer tracking, inventory, and </a:t>
            </a:r>
            <a:r>
              <a:rPr lang="en-US" dirty="0" smtClean="0"/>
              <a:t>sales</a:t>
            </a:r>
          </a:p>
          <a:p>
            <a:r>
              <a:rPr lang="en-US" dirty="0"/>
              <a:t>Two </a:t>
            </a:r>
            <a:r>
              <a:rPr lang="en-US" dirty="0" smtClean="0"/>
              <a:t>mechanisms</a:t>
            </a:r>
            <a:endParaRPr lang="en-US" dirty="0"/>
          </a:p>
          <a:p>
            <a:pPr lvl="1"/>
            <a:r>
              <a:rPr lang="en-US" b="1" dirty="0" smtClean="0"/>
              <a:t>federated </a:t>
            </a:r>
            <a:r>
              <a:rPr lang="en-US" b="1" dirty="0"/>
              <a:t>identity </a:t>
            </a:r>
            <a:r>
              <a:rPr lang="en-US" b="1" dirty="0" smtClean="0"/>
              <a:t>management </a:t>
            </a:r>
            <a:r>
              <a:rPr lang="en-US" dirty="0"/>
              <a:t>scheme</a:t>
            </a:r>
            <a:endParaRPr lang="en-US" b="1" dirty="0" smtClean="0"/>
          </a:p>
          <a:p>
            <a:pPr lvl="1"/>
            <a:r>
              <a:rPr lang="en-US" b="1" dirty="0"/>
              <a:t>single sign-on </a:t>
            </a:r>
            <a:r>
              <a:rPr lang="en-US" dirty="0" smtClean="0"/>
              <a:t>process</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36</a:t>
            </a:fld>
            <a:endParaRPr lang="en-US">
              <a:latin typeface="Arial"/>
            </a:endParaRPr>
          </a:p>
        </p:txBody>
      </p:sp>
    </p:spTree>
    <p:extLst>
      <p:ext uri="{BB962C8B-B14F-4D97-AF65-F5344CB8AC3E}">
        <p14:creationId xmlns:p14="http://schemas.microsoft.com/office/powerpoint/2010/main" val="15995073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Federated Identity Management</a:t>
            </a:r>
          </a:p>
        </p:txBody>
      </p:sp>
      <p:sp>
        <p:nvSpPr>
          <p:cNvPr id="3" name="Content Placeholder 2"/>
          <p:cNvSpPr>
            <a:spLocks noGrp="1"/>
          </p:cNvSpPr>
          <p:nvPr>
            <p:ph idx="1"/>
          </p:nvPr>
        </p:nvSpPr>
        <p:spPr/>
        <p:txBody>
          <a:bodyPr/>
          <a:lstStyle/>
          <a:p>
            <a:r>
              <a:rPr lang="en-US" dirty="0" smtClean="0"/>
              <a:t>A union </a:t>
            </a:r>
            <a:r>
              <a:rPr lang="en-US" dirty="0"/>
              <a:t>of separate identification </a:t>
            </a:r>
            <a:r>
              <a:rPr lang="en-US" dirty="0" smtClean="0"/>
              <a:t>and authentication </a:t>
            </a:r>
            <a:r>
              <a:rPr lang="en-US" dirty="0"/>
              <a:t>systems. </a:t>
            </a:r>
            <a:endParaRPr lang="en-US" dirty="0" smtClean="0"/>
          </a:p>
          <a:p>
            <a:r>
              <a:rPr lang="en-US" dirty="0" smtClean="0"/>
              <a:t>Instead </a:t>
            </a:r>
            <a:r>
              <a:rPr lang="en-US" dirty="0"/>
              <a:t>of maintaining separate user profiles, a federated </a:t>
            </a:r>
            <a:r>
              <a:rPr lang="en-US" dirty="0" smtClean="0"/>
              <a:t>scheme maintains </a:t>
            </a:r>
            <a:r>
              <a:rPr lang="en-US" dirty="0"/>
              <a:t>one profile with one authentication method. </a:t>
            </a:r>
            <a:endParaRPr lang="en-US" dirty="0" smtClean="0"/>
          </a:p>
          <a:p>
            <a:r>
              <a:rPr lang="en-US" dirty="0" smtClean="0"/>
              <a:t>Separate </a:t>
            </a:r>
            <a:r>
              <a:rPr lang="en-US" dirty="0"/>
              <a:t>systems share access </a:t>
            </a:r>
            <a:r>
              <a:rPr lang="en-US" dirty="0" smtClean="0"/>
              <a:t>to the </a:t>
            </a:r>
            <a:r>
              <a:rPr lang="en-US" dirty="0"/>
              <a:t>authenticated identity database.</a:t>
            </a:r>
            <a:r>
              <a:rPr lang="en-US" dirty="0" smtClean="0"/>
              <a:t>.</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37</a:t>
            </a:fld>
            <a:endParaRPr lang="en-US">
              <a:latin typeface="Arial"/>
            </a:endParaRPr>
          </a:p>
        </p:txBody>
      </p:sp>
    </p:spTree>
    <p:extLst>
      <p:ext uri="{BB962C8B-B14F-4D97-AF65-F5344CB8AC3E}">
        <p14:creationId xmlns:p14="http://schemas.microsoft.com/office/powerpoint/2010/main" val="7482666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Federated Identity Management</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38</a:t>
            </a:fld>
            <a:endParaRPr lang="en-US">
              <a:latin typeface="Arial"/>
            </a:endParaRPr>
          </a:p>
        </p:txBody>
      </p:sp>
      <p:pic>
        <p:nvPicPr>
          <p:cNvPr id="6" name="Content Placeholder 5" descr="fig02-07.eps"/>
          <p:cNvPicPr>
            <a:picLocks noGrp="1" noChangeAspect="1"/>
          </p:cNvPicPr>
          <p:nvPr>
            <p:ph idx="1"/>
          </p:nvPr>
        </p:nvPicPr>
        <p:blipFill rotWithShape="1">
          <a:blip r:embed="rId3">
            <a:extLst>
              <a:ext uri="{28A0092B-C50C-407E-A947-70E740481C1C}">
                <a14:useLocalDpi xmlns:a14="http://schemas.microsoft.com/office/drawing/2010/main" val="0"/>
              </a:ext>
            </a:extLst>
          </a:blip>
          <a:srcRect t="-1468" b="-242"/>
          <a:stretch/>
        </p:blipFill>
        <p:spPr>
          <a:xfrm>
            <a:off x="850320" y="1554236"/>
            <a:ext cx="7178999" cy="4846320"/>
          </a:xfrm>
        </p:spPr>
      </p:pic>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8320854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 Sign-On</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39</a:t>
            </a:fld>
            <a:endParaRPr lang="en-US">
              <a:latin typeface="Arial"/>
            </a:endParaRPr>
          </a:p>
        </p:txBody>
      </p:sp>
      <p:pic>
        <p:nvPicPr>
          <p:cNvPr id="6" name="Content Placeholder 5" descr="fig02-08.eps"/>
          <p:cNvPicPr>
            <a:picLocks noGrp="1" noChangeAspect="1"/>
          </p:cNvPicPr>
          <p:nvPr>
            <p:ph idx="1"/>
          </p:nvPr>
        </p:nvPicPr>
        <p:blipFill rotWithShape="1">
          <a:blip r:embed="rId3">
            <a:extLst>
              <a:ext uri="{28A0092B-C50C-407E-A947-70E740481C1C}">
                <a14:useLocalDpi xmlns:a14="http://schemas.microsoft.com/office/drawing/2010/main" val="0"/>
              </a:ext>
            </a:extLst>
          </a:blip>
          <a:srcRect t="296" b="-1061"/>
          <a:stretch/>
        </p:blipFill>
        <p:spPr>
          <a:xfrm>
            <a:off x="659076" y="1642750"/>
            <a:ext cx="7823659" cy="4846320"/>
          </a:xfrm>
        </p:spPr>
      </p:pic>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783047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of </a:t>
            </a:r>
            <a:r>
              <a:rPr lang="en-US" b="1" dirty="0">
                <a:solidFill>
                  <a:srgbClr val="FF0000"/>
                </a:solidFill>
              </a:rPr>
              <a:t>access control</a:t>
            </a:r>
          </a:p>
        </p:txBody>
      </p:sp>
      <p:sp>
        <p:nvSpPr>
          <p:cNvPr id="3" name="Content Placeholder 2"/>
          <p:cNvSpPr>
            <a:spLocks noGrp="1"/>
          </p:cNvSpPr>
          <p:nvPr>
            <p:ph idx="1"/>
          </p:nvPr>
        </p:nvSpPr>
        <p:spPr/>
        <p:txBody>
          <a:bodyPr/>
          <a:lstStyle/>
          <a:p>
            <a:r>
              <a:rPr lang="en-US" dirty="0"/>
              <a:t>E</a:t>
            </a:r>
            <a:r>
              <a:rPr lang="en-US" dirty="0" smtClean="0"/>
              <a:t>xplicitly </a:t>
            </a:r>
            <a:r>
              <a:rPr lang="en-US" dirty="0"/>
              <a:t>state the </a:t>
            </a:r>
            <a:r>
              <a:rPr lang="en-US" dirty="0" smtClean="0"/>
              <a:t>converse of a security policy</a:t>
            </a:r>
            <a:endParaRPr lang="en-US" dirty="0"/>
          </a:p>
          <a:p>
            <a:pPr lvl="1"/>
            <a:r>
              <a:rPr lang="en-US" dirty="0" smtClean="0"/>
              <a:t>A subject is </a:t>
            </a:r>
            <a:r>
              <a:rPr lang="en-US" dirty="0"/>
              <a:t>allowed to access an object in a particular mode but, </a:t>
            </a:r>
            <a:r>
              <a:rPr lang="en-US" dirty="0">
                <a:solidFill>
                  <a:srgbClr val="FF0000"/>
                </a:solidFill>
              </a:rPr>
              <a:t>unless</a:t>
            </a:r>
            <a:r>
              <a:rPr lang="en-US" dirty="0"/>
              <a:t> authorized, all other </a:t>
            </a:r>
            <a:r>
              <a:rPr lang="en-US" dirty="0" smtClean="0"/>
              <a:t>subjects are </a:t>
            </a:r>
            <a:r>
              <a:rPr lang="en-US" i="1" dirty="0">
                <a:solidFill>
                  <a:srgbClr val="FF0000"/>
                </a:solidFill>
              </a:rPr>
              <a:t>not</a:t>
            </a:r>
            <a:r>
              <a:rPr lang="en-US" i="1" dirty="0"/>
              <a:t> </a:t>
            </a:r>
            <a:r>
              <a:rPr lang="en-US" dirty="0"/>
              <a:t>allowed to access the object</a:t>
            </a:r>
            <a:r>
              <a:rPr lang="en-US" dirty="0" smtClean="0"/>
              <a:t>.</a:t>
            </a:r>
          </a:p>
          <a:p>
            <a:r>
              <a:rPr lang="en-US" dirty="0" smtClean="0"/>
              <a:t>We need </a:t>
            </a:r>
            <a:r>
              <a:rPr lang="en-US" dirty="0"/>
              <a:t>ways to restrict access to </a:t>
            </a:r>
            <a:r>
              <a:rPr lang="en-US" dirty="0" smtClean="0"/>
              <a:t>only those </a:t>
            </a:r>
            <a:r>
              <a:rPr lang="en-US" dirty="0"/>
              <a:t>subjects on the </a:t>
            </a:r>
            <a:r>
              <a:rPr lang="en-US" i="1" dirty="0"/>
              <a:t>yes </a:t>
            </a:r>
            <a:r>
              <a:rPr lang="en-US" dirty="0"/>
              <a:t>list, </a:t>
            </a:r>
            <a:endParaRPr lang="en-US" dirty="0" smtClean="0"/>
          </a:p>
          <a:p>
            <a:pPr lvl="1"/>
            <a:r>
              <a:rPr lang="en-US" dirty="0" smtClean="0"/>
              <a:t>like </a:t>
            </a:r>
            <a:r>
              <a:rPr lang="en-US" dirty="0"/>
              <a:t>admitting theatre patrons to a play (with tickets) </a:t>
            </a:r>
            <a:r>
              <a:rPr lang="en-US" dirty="0" smtClean="0"/>
              <a:t>or checking </a:t>
            </a:r>
            <a:r>
              <a:rPr lang="en-US" dirty="0"/>
              <a:t>in invitees to a party (on a guest list</a:t>
            </a:r>
            <a:r>
              <a:rPr lang="en-US" dirty="0" smtClean="0"/>
              <a:t>).</a:t>
            </a:r>
          </a:p>
          <a:p>
            <a:r>
              <a:rPr lang="en-US" dirty="0"/>
              <a:t>Allowing exactly </a:t>
            </a:r>
            <a:r>
              <a:rPr lang="en-US" dirty="0" smtClean="0"/>
              <a:t>those accesses </a:t>
            </a:r>
            <a:r>
              <a:rPr lang="en-US" dirty="0"/>
              <a:t>authorized is called </a:t>
            </a:r>
            <a:r>
              <a:rPr lang="en-US" b="1" dirty="0">
                <a:solidFill>
                  <a:srgbClr val="FF0000"/>
                </a:solidFill>
              </a:rPr>
              <a:t>access control</a:t>
            </a:r>
            <a:r>
              <a:rPr lang="en-US" dirty="0"/>
              <a:t>. </a:t>
            </a:r>
            <a:endParaRPr lang="en-US" dirty="0" smtClean="0"/>
          </a:p>
          <a:p>
            <a:pPr lvl="1"/>
            <a:r>
              <a:rPr lang="en-US" dirty="0" smtClean="0"/>
              <a:t>Mechanisms to implement access control are another fundamental </a:t>
            </a:r>
            <a:r>
              <a:rPr lang="en-US" dirty="0"/>
              <a:t>computer security tool.</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4</a:t>
            </a:fld>
            <a:endParaRPr lang="en-US">
              <a:latin typeface="Arial"/>
            </a:endParaRPr>
          </a:p>
        </p:txBody>
      </p:sp>
    </p:spTree>
    <p:extLst>
      <p:ext uri="{BB962C8B-B14F-4D97-AF65-F5344CB8AC3E}">
        <p14:creationId xmlns:p14="http://schemas.microsoft.com/office/powerpoint/2010/main" val="11220785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Control</a:t>
            </a:r>
            <a:endParaRPr lang="en-US" dirty="0"/>
          </a:p>
        </p:txBody>
      </p:sp>
      <p:pic>
        <p:nvPicPr>
          <p:cNvPr id="4" name="Content Placeholder 3" descr="Screen Shot 2015-09-08 at 6.32.21 AM.png"/>
          <p:cNvPicPr>
            <a:picLocks noGrp="1" noChangeAspect="1"/>
          </p:cNvPicPr>
          <p:nvPr>
            <p:ph idx="1"/>
          </p:nvPr>
        </p:nvPicPr>
        <p:blipFill rotWithShape="1">
          <a:blip r:embed="rId3">
            <a:extLst>
              <a:ext uri="{28A0092B-C50C-407E-A947-70E740481C1C}">
                <a14:useLocalDpi xmlns:a14="http://schemas.microsoft.com/office/drawing/2010/main" val="0"/>
              </a:ext>
            </a:extLst>
          </a:blip>
          <a:srcRect t="5075" b="10623"/>
          <a:stretch/>
        </p:blipFill>
        <p:spPr>
          <a:xfrm>
            <a:off x="968258" y="1654625"/>
            <a:ext cx="7207484" cy="4572000"/>
          </a:xfrm>
        </p:spPr>
      </p:pic>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40</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1633253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solidFill>
                  <a:srgbClr val="FF0000"/>
                </a:solidFill>
              </a:rPr>
              <a:t>Subjects, Objects, </a:t>
            </a:r>
            <a:r>
              <a:rPr lang="en-US" i="1" dirty="0">
                <a:solidFill>
                  <a:srgbClr val="FF0000"/>
                </a:solidFill>
              </a:rPr>
              <a:t>Access modes</a:t>
            </a:r>
            <a:r>
              <a:rPr lang="en-US" i="1" dirty="0" smtClean="0"/>
              <a:t> </a:t>
            </a:r>
            <a:endParaRPr lang="en-US" dirty="0"/>
          </a:p>
        </p:txBody>
      </p:sp>
      <p:sp>
        <p:nvSpPr>
          <p:cNvPr id="3" name="Content Placeholder 2"/>
          <p:cNvSpPr>
            <a:spLocks noGrp="1"/>
          </p:cNvSpPr>
          <p:nvPr>
            <p:ph idx="1"/>
          </p:nvPr>
        </p:nvSpPr>
        <p:spPr/>
        <p:txBody>
          <a:bodyPr>
            <a:normAutofit/>
          </a:bodyPr>
          <a:lstStyle/>
          <a:p>
            <a:r>
              <a:rPr lang="en-US" i="1" dirty="0">
                <a:solidFill>
                  <a:srgbClr val="FF0000"/>
                </a:solidFill>
              </a:rPr>
              <a:t>Subjects</a:t>
            </a:r>
            <a:r>
              <a:rPr lang="en-US" i="1" dirty="0"/>
              <a:t> </a:t>
            </a:r>
            <a:r>
              <a:rPr lang="en-US" dirty="0"/>
              <a:t>are human users, </a:t>
            </a:r>
            <a:endParaRPr lang="en-US" dirty="0" smtClean="0"/>
          </a:p>
          <a:p>
            <a:pPr lvl="1"/>
            <a:r>
              <a:rPr lang="en-US" dirty="0" smtClean="0"/>
              <a:t>often </a:t>
            </a:r>
            <a:r>
              <a:rPr lang="en-US" dirty="0"/>
              <a:t>represented by surrogate programs running </a:t>
            </a:r>
            <a:r>
              <a:rPr lang="en-US" dirty="0" smtClean="0"/>
              <a:t>on behalf </a:t>
            </a:r>
            <a:r>
              <a:rPr lang="en-US" dirty="0"/>
              <a:t>of the users.</a:t>
            </a:r>
          </a:p>
          <a:p>
            <a:r>
              <a:rPr lang="en-US" i="1" dirty="0" smtClean="0">
                <a:solidFill>
                  <a:srgbClr val="FF0000"/>
                </a:solidFill>
              </a:rPr>
              <a:t>Objects</a:t>
            </a:r>
            <a:r>
              <a:rPr lang="en-US" i="1" dirty="0" smtClean="0"/>
              <a:t> </a:t>
            </a:r>
            <a:r>
              <a:rPr lang="en-US" dirty="0"/>
              <a:t>are things on which an action can be performed: </a:t>
            </a:r>
            <a:endParaRPr lang="en-US" dirty="0" smtClean="0"/>
          </a:p>
          <a:p>
            <a:pPr lvl="1"/>
            <a:r>
              <a:rPr lang="en-US" dirty="0" smtClean="0"/>
              <a:t>Files</a:t>
            </a:r>
            <a:r>
              <a:rPr lang="en-US" dirty="0"/>
              <a:t>, </a:t>
            </a:r>
            <a:r>
              <a:rPr lang="en-US" dirty="0" smtClean="0"/>
              <a:t>tables, programs</a:t>
            </a:r>
            <a:r>
              <a:rPr lang="en-US" dirty="0"/>
              <a:t>, memory objects, hardware devices, strings, data fields, </a:t>
            </a:r>
            <a:r>
              <a:rPr lang="en-US" dirty="0" smtClean="0"/>
              <a:t>network connections</a:t>
            </a:r>
            <a:r>
              <a:rPr lang="en-US" dirty="0"/>
              <a:t>, and processors are examples of objects. </a:t>
            </a:r>
            <a:endParaRPr lang="en-US" dirty="0" smtClean="0"/>
          </a:p>
          <a:p>
            <a:r>
              <a:rPr lang="en-US" i="1" dirty="0" smtClean="0">
                <a:solidFill>
                  <a:srgbClr val="FF0000"/>
                </a:solidFill>
              </a:rPr>
              <a:t>Access </a:t>
            </a:r>
            <a:r>
              <a:rPr lang="en-US" i="1" dirty="0">
                <a:solidFill>
                  <a:srgbClr val="FF0000"/>
                </a:solidFill>
              </a:rPr>
              <a:t>modes </a:t>
            </a:r>
            <a:r>
              <a:rPr lang="en-US" dirty="0"/>
              <a:t>are any controllable actions of subjects on objects, </a:t>
            </a:r>
            <a:endParaRPr lang="en-US" dirty="0" smtClean="0"/>
          </a:p>
          <a:p>
            <a:pPr lvl="1"/>
            <a:r>
              <a:rPr lang="en-US" dirty="0" smtClean="0"/>
              <a:t>including</a:t>
            </a:r>
            <a:r>
              <a:rPr lang="en-US" dirty="0"/>
              <a:t>, </a:t>
            </a:r>
            <a:r>
              <a:rPr lang="en-US" dirty="0" smtClean="0"/>
              <a:t>but not </a:t>
            </a:r>
            <a:r>
              <a:rPr lang="en-US" dirty="0"/>
              <a:t>limited to, read, write, modify, delete, execute, create, destroy, copy, </a:t>
            </a:r>
            <a:r>
              <a:rPr lang="en-US" dirty="0" smtClean="0"/>
              <a:t>export, import</a:t>
            </a:r>
            <a:r>
              <a:rPr lang="en-US" dirty="0"/>
              <a:t>, and so forth.</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41</a:t>
            </a:fld>
            <a:endParaRPr lang="en-US">
              <a:latin typeface="Arial"/>
            </a:endParaRPr>
          </a:p>
        </p:txBody>
      </p:sp>
    </p:spTree>
    <p:extLst>
      <p:ext uri="{BB962C8B-B14F-4D97-AF65-F5344CB8AC3E}">
        <p14:creationId xmlns:p14="http://schemas.microsoft.com/office/powerpoint/2010/main" val="17778855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Policies</a:t>
            </a:r>
            <a:endParaRPr lang="en-US" dirty="0"/>
          </a:p>
        </p:txBody>
      </p:sp>
      <p:sp>
        <p:nvSpPr>
          <p:cNvPr id="3" name="Content Placeholder 2"/>
          <p:cNvSpPr>
            <a:spLocks noGrp="1"/>
          </p:cNvSpPr>
          <p:nvPr>
            <p:ph idx="1"/>
          </p:nvPr>
        </p:nvSpPr>
        <p:spPr/>
        <p:txBody>
          <a:bodyPr/>
          <a:lstStyle/>
          <a:p>
            <a:r>
              <a:rPr lang="en-US" dirty="0"/>
              <a:t>Access control: limiting who can access what in what ways</a:t>
            </a:r>
          </a:p>
          <a:p>
            <a:r>
              <a:rPr lang="en-US" dirty="0"/>
              <a:t>Effective Policy Implementation/Goals</a:t>
            </a:r>
            <a:r>
              <a:rPr lang="en-US" dirty="0" smtClean="0"/>
              <a:t>:</a:t>
            </a:r>
          </a:p>
          <a:p>
            <a:pPr lvl="1"/>
            <a:r>
              <a:rPr lang="en-US" dirty="0" smtClean="0"/>
              <a:t>Check every access</a:t>
            </a:r>
          </a:p>
          <a:p>
            <a:pPr lvl="1"/>
            <a:r>
              <a:rPr lang="en-US" dirty="0" smtClean="0"/>
              <a:t>Enforce least privilege</a:t>
            </a:r>
          </a:p>
          <a:p>
            <a:pPr lvl="1"/>
            <a:r>
              <a:rPr lang="en-US" dirty="0" smtClean="0"/>
              <a:t>Verify acceptable usage</a:t>
            </a:r>
          </a:p>
          <a:p>
            <a:r>
              <a:rPr lang="en-US" dirty="0" smtClean="0"/>
              <a:t>Track users’ access</a:t>
            </a:r>
          </a:p>
          <a:p>
            <a:r>
              <a:rPr lang="en-US" dirty="0" smtClean="0"/>
              <a:t>Enforce at appropriate granularity</a:t>
            </a:r>
          </a:p>
          <a:p>
            <a:r>
              <a:rPr lang="en-US" dirty="0" smtClean="0"/>
              <a:t>Use audit logging to track accesses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42</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461330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Effective Policy </a:t>
            </a:r>
            <a:r>
              <a:rPr lang="en-US" dirty="0" smtClean="0"/>
              <a:t>Implementation/Goals</a:t>
            </a:r>
            <a:endParaRPr lang="en-US" dirty="0"/>
          </a:p>
        </p:txBody>
      </p:sp>
      <p:sp>
        <p:nvSpPr>
          <p:cNvPr id="3" name="Content Placeholder 2"/>
          <p:cNvSpPr>
            <a:spLocks noGrp="1"/>
          </p:cNvSpPr>
          <p:nvPr>
            <p:ph idx="1"/>
          </p:nvPr>
        </p:nvSpPr>
        <p:spPr/>
        <p:txBody>
          <a:bodyPr/>
          <a:lstStyle/>
          <a:p>
            <a:r>
              <a:rPr lang="en-US" dirty="0" smtClean="0"/>
              <a:t>Check </a:t>
            </a:r>
            <a:r>
              <a:rPr lang="en-US" dirty="0"/>
              <a:t>every </a:t>
            </a:r>
            <a:r>
              <a:rPr lang="en-US" dirty="0" smtClean="0"/>
              <a:t>access</a:t>
            </a:r>
          </a:p>
          <a:p>
            <a:pPr lvl="1"/>
            <a:r>
              <a:rPr lang="en-US" dirty="0"/>
              <a:t>If we have previously authorized the user to access the object, we do </a:t>
            </a:r>
            <a:r>
              <a:rPr lang="en-US" dirty="0" smtClean="0"/>
              <a:t>not necessarily </a:t>
            </a:r>
            <a:r>
              <a:rPr lang="en-US" dirty="0"/>
              <a:t>intend that the user should retain indefinite access to the object.</a:t>
            </a:r>
          </a:p>
          <a:p>
            <a:r>
              <a:rPr lang="en-US" dirty="0"/>
              <a:t>Enforce least </a:t>
            </a:r>
            <a:r>
              <a:rPr lang="en-US" dirty="0" smtClean="0"/>
              <a:t>privilege</a:t>
            </a:r>
          </a:p>
          <a:p>
            <a:pPr lvl="1"/>
            <a:r>
              <a:rPr lang="en-US" dirty="0"/>
              <a:t>A</a:t>
            </a:r>
            <a:r>
              <a:rPr lang="en-US" dirty="0" smtClean="0"/>
              <a:t> subject should </a:t>
            </a:r>
            <a:r>
              <a:rPr lang="en-US" dirty="0"/>
              <a:t>have access to the smallest number of objects necessary to perform </a:t>
            </a:r>
            <a:r>
              <a:rPr lang="en-US" dirty="0" smtClean="0"/>
              <a:t>some task</a:t>
            </a:r>
            <a:r>
              <a:rPr lang="en-US" dirty="0"/>
              <a:t>.</a:t>
            </a:r>
          </a:p>
          <a:p>
            <a:r>
              <a:rPr lang="en-US" dirty="0"/>
              <a:t>Verify acceptable </a:t>
            </a:r>
            <a:r>
              <a:rPr lang="en-US" dirty="0" smtClean="0"/>
              <a:t>usage</a:t>
            </a:r>
          </a:p>
          <a:p>
            <a:pPr lvl="1"/>
            <a:r>
              <a:rPr lang="en-US" dirty="0"/>
              <a:t>checking that the activity to be performed on an object </a:t>
            </a:r>
            <a:r>
              <a:rPr lang="en-US" dirty="0" smtClean="0"/>
              <a:t>is appropriate</a:t>
            </a:r>
            <a:endParaRPr lang="en-US" dirty="0"/>
          </a:p>
          <a:p>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43</a:t>
            </a:fld>
            <a:endParaRPr lang="en-US">
              <a:latin typeface="Arial"/>
            </a:endParaRPr>
          </a:p>
        </p:txBody>
      </p:sp>
    </p:spTree>
    <p:extLst>
      <p:ext uri="{BB962C8B-B14F-4D97-AF65-F5344CB8AC3E}">
        <p14:creationId xmlns:p14="http://schemas.microsoft.com/office/powerpoint/2010/main" val="25036221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Track users’ </a:t>
            </a:r>
            <a:r>
              <a:rPr lang="en-US" dirty="0" smtClean="0"/>
              <a:t>access</a:t>
            </a:r>
            <a:endParaRPr lang="en-US" dirty="0"/>
          </a:p>
        </p:txBody>
      </p:sp>
      <p:sp>
        <p:nvSpPr>
          <p:cNvPr id="3" name="Content Placeholder 2"/>
          <p:cNvSpPr>
            <a:spLocks noGrp="1"/>
          </p:cNvSpPr>
          <p:nvPr>
            <p:ph idx="1"/>
          </p:nvPr>
        </p:nvSpPr>
        <p:spPr/>
        <p:txBody>
          <a:bodyPr>
            <a:normAutofit/>
          </a:bodyPr>
          <a:lstStyle/>
          <a:p>
            <a:r>
              <a:rPr lang="en-US" dirty="0"/>
              <a:t>Implementing an appropriate policy is not the end of access administration. </a:t>
            </a:r>
            <a:endParaRPr lang="en-US" dirty="0" smtClean="0"/>
          </a:p>
          <a:p>
            <a:pPr lvl="1"/>
            <a:r>
              <a:rPr lang="en-US" dirty="0" smtClean="0"/>
              <a:t>Sometimes</a:t>
            </a:r>
            <a:r>
              <a:rPr lang="en-US" dirty="0"/>
              <a:t> </a:t>
            </a:r>
            <a:r>
              <a:rPr lang="en-US" dirty="0" smtClean="0"/>
              <a:t>administrators </a:t>
            </a:r>
            <a:r>
              <a:rPr lang="en-US" dirty="0"/>
              <a:t>need to revisit the access policy to determine whether it is working as </a:t>
            </a:r>
            <a:r>
              <a:rPr lang="en-US" dirty="0" smtClean="0"/>
              <a:t>it should</a:t>
            </a:r>
            <a:r>
              <a:rPr lang="en-US" dirty="0"/>
              <a:t>. </a:t>
            </a:r>
            <a:endParaRPr lang="en-US" dirty="0" smtClean="0"/>
          </a:p>
          <a:p>
            <a:r>
              <a:rPr lang="en-US" dirty="0" smtClean="0"/>
              <a:t>Examples</a:t>
            </a:r>
          </a:p>
          <a:p>
            <a:pPr lvl="1"/>
            <a:r>
              <a:rPr lang="en-US" dirty="0" smtClean="0"/>
              <a:t>Has </a:t>
            </a:r>
            <a:r>
              <a:rPr lang="en-US" dirty="0"/>
              <a:t>someone been around for a long time and so has acquired a large number </a:t>
            </a:r>
            <a:r>
              <a:rPr lang="en-US" dirty="0" smtClean="0"/>
              <a:t>of no-longer-needed </a:t>
            </a:r>
            <a:r>
              <a:rPr lang="en-US" dirty="0"/>
              <a:t>rights? </a:t>
            </a:r>
            <a:endParaRPr lang="en-US" dirty="0" smtClean="0"/>
          </a:p>
          <a:p>
            <a:pPr lvl="1"/>
            <a:r>
              <a:rPr lang="en-US" dirty="0" smtClean="0"/>
              <a:t>Do </a:t>
            </a:r>
            <a:r>
              <a:rPr lang="en-US" dirty="0"/>
              <a:t>so many users have access to one object that it no </a:t>
            </a:r>
            <a:r>
              <a:rPr lang="en-US" dirty="0" smtClean="0"/>
              <a:t>longer needs </a:t>
            </a:r>
            <a:r>
              <a:rPr lang="en-US" dirty="0"/>
              <a:t>to be controlled? </a:t>
            </a:r>
            <a:endParaRPr lang="en-US" dirty="0" smtClean="0"/>
          </a:p>
          <a:p>
            <a:pPr lvl="1"/>
            <a:r>
              <a:rPr lang="en-US" dirty="0" smtClean="0"/>
              <a:t>Or </a:t>
            </a:r>
            <a:r>
              <a:rPr lang="en-US" dirty="0"/>
              <a:t>should it be split into several objects so that individuals can </a:t>
            </a:r>
            <a:r>
              <a:rPr lang="en-US" dirty="0" smtClean="0"/>
              <a:t>be allowed </a:t>
            </a:r>
            <a:r>
              <a:rPr lang="en-US" dirty="0"/>
              <a:t>access to only the pieces they need?</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44</a:t>
            </a:fld>
            <a:endParaRPr lang="en-US">
              <a:latin typeface="Arial"/>
            </a:endParaRPr>
          </a:p>
        </p:txBody>
      </p:sp>
    </p:spTree>
    <p:extLst>
      <p:ext uri="{BB962C8B-B14F-4D97-AF65-F5344CB8AC3E}">
        <p14:creationId xmlns:p14="http://schemas.microsoft.com/office/powerpoint/2010/main" val="35636001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Enforce at appropriate </a:t>
            </a:r>
            <a:r>
              <a:rPr lang="en-US" dirty="0" smtClean="0"/>
              <a:t>granularity</a:t>
            </a:r>
            <a:endParaRPr lang="en-US" dirty="0"/>
          </a:p>
        </p:txBody>
      </p:sp>
      <p:sp>
        <p:nvSpPr>
          <p:cNvPr id="3" name="Content Placeholder 2"/>
          <p:cNvSpPr>
            <a:spLocks noGrp="1"/>
          </p:cNvSpPr>
          <p:nvPr>
            <p:ph idx="1"/>
          </p:nvPr>
        </p:nvSpPr>
        <p:spPr/>
        <p:txBody>
          <a:bodyPr>
            <a:normAutofit/>
          </a:bodyPr>
          <a:lstStyle/>
          <a:p>
            <a:r>
              <a:rPr lang="en-US" b="1" dirty="0"/>
              <a:t>G</a:t>
            </a:r>
            <a:r>
              <a:rPr lang="en-US" b="1" dirty="0" smtClean="0"/>
              <a:t>ranularity </a:t>
            </a:r>
          </a:p>
          <a:p>
            <a:pPr lvl="1"/>
            <a:r>
              <a:rPr lang="en-US" dirty="0"/>
              <a:t>T</a:t>
            </a:r>
            <a:r>
              <a:rPr lang="en-US" dirty="0" smtClean="0"/>
              <a:t>he </a:t>
            </a:r>
            <a:r>
              <a:rPr lang="en-US" dirty="0"/>
              <a:t>fineness or specificity of access control</a:t>
            </a:r>
            <a:r>
              <a:rPr lang="en-US" dirty="0" smtClean="0"/>
              <a:t>.</a:t>
            </a:r>
          </a:p>
          <a:p>
            <a:r>
              <a:rPr lang="en-US" dirty="0"/>
              <a:t>C</a:t>
            </a:r>
            <a:r>
              <a:rPr lang="en-US" dirty="0" smtClean="0"/>
              <a:t>ontrol </a:t>
            </a:r>
            <a:r>
              <a:rPr lang="en-US" dirty="0"/>
              <a:t>access to each individual bit or byte, </a:t>
            </a:r>
            <a:endParaRPr lang="en-US" dirty="0" smtClean="0"/>
          </a:p>
          <a:p>
            <a:pPr lvl="1"/>
            <a:r>
              <a:rPr lang="en-US" dirty="0" smtClean="0"/>
              <a:t>Or each </a:t>
            </a:r>
            <a:r>
              <a:rPr lang="en-US" dirty="0"/>
              <a:t>word in a </a:t>
            </a:r>
            <a:r>
              <a:rPr lang="en-US" dirty="0" smtClean="0"/>
              <a:t>document, each </a:t>
            </a:r>
            <a:r>
              <a:rPr lang="en-US" dirty="0"/>
              <a:t>number on a spreadsheet, each photograph in a collection. </a:t>
            </a:r>
            <a:endParaRPr lang="en-US" dirty="0" smtClean="0"/>
          </a:p>
          <a:p>
            <a:pPr lvl="1"/>
            <a:r>
              <a:rPr lang="en-US" dirty="0" smtClean="0"/>
              <a:t>That </a:t>
            </a:r>
            <a:r>
              <a:rPr lang="en-US" dirty="0"/>
              <a:t>level of specificity </a:t>
            </a:r>
            <a:r>
              <a:rPr lang="en-US" dirty="0" smtClean="0"/>
              <a:t>is generally </a:t>
            </a:r>
            <a:r>
              <a:rPr lang="en-US" dirty="0"/>
              <a:t>excessive and cumbersome to implement. </a:t>
            </a:r>
            <a:endParaRPr lang="en-US" dirty="0" smtClean="0"/>
          </a:p>
          <a:p>
            <a:pPr lvl="1"/>
            <a:r>
              <a:rPr lang="en-US" dirty="0" smtClean="0"/>
              <a:t>The </a:t>
            </a:r>
            <a:r>
              <a:rPr lang="en-US" dirty="0"/>
              <a:t>finer the granularity, the </a:t>
            </a:r>
            <a:r>
              <a:rPr lang="en-US" dirty="0" smtClean="0"/>
              <a:t>larger number </a:t>
            </a:r>
            <a:r>
              <a:rPr lang="en-US" dirty="0"/>
              <a:t>of access control decisions that must be made, so there is a performance penalty</a:t>
            </a:r>
            <a:r>
              <a:rPr lang="en-US" dirty="0" smtClean="0"/>
              <a:t>.</a:t>
            </a:r>
          </a:p>
          <a:p>
            <a:r>
              <a:rPr lang="en-US" dirty="0" smtClean="0"/>
              <a:t>Adam </a:t>
            </a:r>
            <a:r>
              <a:rPr lang="en-US" dirty="0"/>
              <a:t>has complete access to computer C1. </a:t>
            </a:r>
            <a:endParaRPr lang="en-US" dirty="0" smtClean="0"/>
          </a:p>
          <a:p>
            <a:pPr lvl="1"/>
            <a:r>
              <a:rPr lang="en-US" dirty="0" smtClean="0"/>
              <a:t>That</a:t>
            </a:r>
            <a:r>
              <a:rPr lang="en-US" dirty="0"/>
              <a:t> </a:t>
            </a:r>
            <a:r>
              <a:rPr lang="en-US" dirty="0" smtClean="0"/>
              <a:t>approach </a:t>
            </a:r>
            <a:r>
              <a:rPr lang="en-US" dirty="0"/>
              <a:t>may work if the computer is for Adam’s use alone</a:t>
            </a:r>
            <a:r>
              <a:rPr lang="en-US" dirty="0" smtClean="0"/>
              <a:t>,</a:t>
            </a:r>
          </a:p>
          <a:p>
            <a:pPr lvl="1"/>
            <a:r>
              <a:rPr lang="en-US" dirty="0" smtClean="0"/>
              <a:t>but </a:t>
            </a:r>
            <a:r>
              <a:rPr lang="en-US" dirty="0"/>
              <a:t>if computer C1 is </a:t>
            </a:r>
            <a:r>
              <a:rPr lang="en-US" dirty="0" smtClean="0"/>
              <a:t>shared, then </a:t>
            </a:r>
            <a:r>
              <a:rPr lang="en-US" dirty="0"/>
              <a:t>the system has no basis to control or orchestrate that sharing.</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45</a:t>
            </a:fld>
            <a:endParaRPr lang="en-US">
              <a:latin typeface="Arial"/>
            </a:endParaRPr>
          </a:p>
        </p:txBody>
      </p:sp>
    </p:spTree>
    <p:extLst>
      <p:ext uri="{BB962C8B-B14F-4D97-AF65-F5344CB8AC3E}">
        <p14:creationId xmlns:p14="http://schemas.microsoft.com/office/powerpoint/2010/main" val="34352490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Enforce at appropriate granularity</a:t>
            </a:r>
          </a:p>
        </p:txBody>
      </p:sp>
      <p:sp>
        <p:nvSpPr>
          <p:cNvPr id="3" name="Content Placeholder 2"/>
          <p:cNvSpPr>
            <a:spLocks noGrp="1"/>
          </p:cNvSpPr>
          <p:nvPr>
            <p:ph idx="1"/>
          </p:nvPr>
        </p:nvSpPr>
        <p:spPr/>
        <p:txBody>
          <a:bodyPr/>
          <a:lstStyle/>
          <a:p>
            <a:r>
              <a:rPr lang="en-US" dirty="0"/>
              <a:t>Typically a file, a program, or a data space is the smallest unit to which access </a:t>
            </a:r>
            <a:r>
              <a:rPr lang="en-US" dirty="0" smtClean="0"/>
              <a:t>is controlled</a:t>
            </a:r>
            <a:r>
              <a:rPr lang="en-US" dirty="0"/>
              <a:t>. </a:t>
            </a:r>
            <a:endParaRPr lang="en-US" dirty="0" smtClean="0"/>
          </a:p>
          <a:p>
            <a:r>
              <a:rPr lang="en-US" dirty="0"/>
              <a:t>N</a:t>
            </a:r>
            <a:r>
              <a:rPr lang="en-US" dirty="0" smtClean="0"/>
              <a:t>ote </a:t>
            </a:r>
            <a:r>
              <a:rPr lang="en-US" dirty="0"/>
              <a:t>that applications can implement their own access control</a:t>
            </a:r>
            <a:r>
              <a:rPr lang="en-US" dirty="0" smtClean="0"/>
              <a:t>.</a:t>
            </a:r>
          </a:p>
          <a:p>
            <a:pPr lvl="1"/>
            <a:r>
              <a:rPr lang="en-US" dirty="0"/>
              <a:t>A</a:t>
            </a:r>
            <a:r>
              <a:rPr lang="en-US" dirty="0" smtClean="0"/>
              <a:t> </a:t>
            </a:r>
            <a:r>
              <a:rPr lang="en-US" dirty="0"/>
              <a:t>database management system can have </a:t>
            </a:r>
            <a:r>
              <a:rPr lang="en-US" dirty="0" smtClean="0"/>
              <a:t>access to </a:t>
            </a:r>
            <a:r>
              <a:rPr lang="en-US" dirty="0"/>
              <a:t>a complete database, </a:t>
            </a:r>
            <a:endParaRPr lang="en-US" dirty="0" smtClean="0"/>
          </a:p>
          <a:p>
            <a:pPr lvl="1"/>
            <a:r>
              <a:rPr lang="en-US" dirty="0" smtClean="0"/>
              <a:t>but </a:t>
            </a:r>
            <a:r>
              <a:rPr lang="en-US" dirty="0"/>
              <a:t>it then carves the database into smaller units and parcels </a:t>
            </a:r>
            <a:r>
              <a:rPr lang="en-US" dirty="0" smtClean="0"/>
              <a:t>out access</a:t>
            </a:r>
            <a:r>
              <a:rPr lang="en-US" dirty="0"/>
              <a:t>: This user can see names but not salaries, that user can see only data on </a:t>
            </a:r>
            <a:r>
              <a:rPr lang="en-US" dirty="0" smtClean="0"/>
              <a:t>employees in </a:t>
            </a:r>
            <a:r>
              <a:rPr lang="en-US" dirty="0"/>
              <a:t>the western office.</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46</a:t>
            </a:fld>
            <a:endParaRPr lang="en-US">
              <a:latin typeface="Arial"/>
            </a:endParaRPr>
          </a:p>
        </p:txBody>
      </p:sp>
    </p:spTree>
    <p:extLst>
      <p:ext uri="{BB962C8B-B14F-4D97-AF65-F5344CB8AC3E}">
        <p14:creationId xmlns:p14="http://schemas.microsoft.com/office/powerpoint/2010/main" val="19449884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Log</a:t>
            </a:r>
          </a:p>
        </p:txBody>
      </p:sp>
      <p:sp>
        <p:nvSpPr>
          <p:cNvPr id="3" name="Content Placeholder 2"/>
          <p:cNvSpPr>
            <a:spLocks noGrp="1"/>
          </p:cNvSpPr>
          <p:nvPr>
            <p:ph idx="1"/>
          </p:nvPr>
        </p:nvSpPr>
        <p:spPr/>
        <p:txBody>
          <a:bodyPr>
            <a:normAutofit fontScale="92500" lnSpcReduction="20000"/>
          </a:bodyPr>
          <a:lstStyle/>
          <a:p>
            <a:r>
              <a:rPr lang="en-US" dirty="0"/>
              <a:t>Systems </a:t>
            </a:r>
            <a:r>
              <a:rPr lang="en-US" dirty="0" smtClean="0"/>
              <a:t>record </a:t>
            </a:r>
          </a:p>
          <a:p>
            <a:pPr lvl="1"/>
            <a:r>
              <a:rPr lang="en-US" dirty="0" smtClean="0"/>
              <a:t>which </a:t>
            </a:r>
            <a:r>
              <a:rPr lang="en-US" dirty="0"/>
              <a:t>accesses </a:t>
            </a:r>
            <a:r>
              <a:rPr lang="en-US" dirty="0" smtClean="0"/>
              <a:t>have been </a:t>
            </a:r>
            <a:r>
              <a:rPr lang="en-US" dirty="0"/>
              <a:t>permitted, creating what is called an </a:t>
            </a:r>
            <a:r>
              <a:rPr lang="en-US" b="1" dirty="0"/>
              <a:t>audit log</a:t>
            </a:r>
            <a:r>
              <a:rPr lang="en-US" dirty="0"/>
              <a:t>. </a:t>
            </a:r>
            <a:endParaRPr lang="en-US" dirty="0" smtClean="0"/>
          </a:p>
          <a:p>
            <a:r>
              <a:rPr lang="en-US" dirty="0" smtClean="0"/>
              <a:t>This </a:t>
            </a:r>
            <a:r>
              <a:rPr lang="en-US" dirty="0"/>
              <a:t>log is created and maintained </a:t>
            </a:r>
            <a:r>
              <a:rPr lang="en-US" dirty="0" smtClean="0"/>
              <a:t>by the system</a:t>
            </a:r>
          </a:p>
          <a:p>
            <a:pPr lvl="1"/>
            <a:r>
              <a:rPr lang="en-US" dirty="0" smtClean="0"/>
              <a:t>preserved </a:t>
            </a:r>
            <a:r>
              <a:rPr lang="en-US" dirty="0"/>
              <a:t>for later analysis. </a:t>
            </a:r>
            <a:endParaRPr lang="en-US" dirty="0" smtClean="0"/>
          </a:p>
          <a:p>
            <a:r>
              <a:rPr lang="en-US" dirty="0" smtClean="0"/>
              <a:t>Several </a:t>
            </a:r>
            <a:r>
              <a:rPr lang="en-US" dirty="0"/>
              <a:t>reasons for logging </a:t>
            </a:r>
            <a:r>
              <a:rPr lang="en-US" dirty="0" smtClean="0"/>
              <a:t>access</a:t>
            </a:r>
          </a:p>
          <a:p>
            <a:pPr lvl="1"/>
            <a:r>
              <a:rPr lang="en-US" dirty="0" smtClean="0"/>
              <a:t>Records </a:t>
            </a:r>
            <a:r>
              <a:rPr lang="en-US" dirty="0"/>
              <a:t>of accesses can help plan for new or </a:t>
            </a:r>
            <a:r>
              <a:rPr lang="en-US" dirty="0">
                <a:solidFill>
                  <a:srgbClr val="FF0000"/>
                </a:solidFill>
              </a:rPr>
              <a:t>upgraded equipment</a:t>
            </a:r>
            <a:r>
              <a:rPr lang="en-US" dirty="0"/>
              <a:t>, by </a:t>
            </a:r>
            <a:r>
              <a:rPr lang="en-US" dirty="0" smtClean="0"/>
              <a:t>showing which </a:t>
            </a:r>
            <a:r>
              <a:rPr lang="en-US" dirty="0"/>
              <a:t>items have had heavy use.</a:t>
            </a:r>
          </a:p>
          <a:p>
            <a:pPr lvl="1"/>
            <a:r>
              <a:rPr lang="en-US" dirty="0" smtClean="0"/>
              <a:t>If </a:t>
            </a:r>
            <a:r>
              <a:rPr lang="en-US" dirty="0"/>
              <a:t>the system fails, these records can show what accesses were in progress </a:t>
            </a:r>
            <a:r>
              <a:rPr lang="en-US" dirty="0" smtClean="0"/>
              <a:t>and perhaps help </a:t>
            </a:r>
            <a:r>
              <a:rPr lang="en-US" dirty="0" smtClean="0">
                <a:solidFill>
                  <a:srgbClr val="FF0000"/>
                </a:solidFill>
              </a:rPr>
              <a:t>identify the cause of failure</a:t>
            </a:r>
            <a:r>
              <a:rPr lang="en-US" dirty="0" smtClean="0"/>
              <a:t>.</a:t>
            </a:r>
          </a:p>
          <a:p>
            <a:pPr lvl="1"/>
            <a:r>
              <a:rPr lang="en-US" dirty="0" smtClean="0"/>
              <a:t>If </a:t>
            </a:r>
            <a:r>
              <a:rPr lang="en-US" dirty="0"/>
              <a:t>a user misuses objects, the access log shows exactly </a:t>
            </a:r>
            <a:r>
              <a:rPr lang="en-US" dirty="0">
                <a:solidFill>
                  <a:srgbClr val="FF0000"/>
                </a:solidFill>
              </a:rPr>
              <a:t>which objects the </a:t>
            </a:r>
            <a:r>
              <a:rPr lang="en-US" dirty="0" smtClean="0">
                <a:solidFill>
                  <a:srgbClr val="FF0000"/>
                </a:solidFill>
              </a:rPr>
              <a:t>user did </a:t>
            </a:r>
            <a:r>
              <a:rPr lang="en-US" dirty="0">
                <a:solidFill>
                  <a:srgbClr val="FF0000"/>
                </a:solidFill>
              </a:rPr>
              <a:t>access</a:t>
            </a:r>
            <a:r>
              <a:rPr lang="en-US" dirty="0"/>
              <a:t>.</a:t>
            </a:r>
          </a:p>
          <a:p>
            <a:pPr lvl="1"/>
            <a:r>
              <a:rPr lang="en-US" dirty="0" smtClean="0"/>
              <a:t>In </a:t>
            </a:r>
            <a:r>
              <a:rPr lang="en-US" dirty="0"/>
              <a:t>the event of an external </a:t>
            </a:r>
            <a:r>
              <a:rPr lang="en-US" dirty="0">
                <a:solidFill>
                  <a:srgbClr val="FF0000"/>
                </a:solidFill>
              </a:rPr>
              <a:t>compromise</a:t>
            </a:r>
            <a:r>
              <a:rPr lang="en-US" dirty="0"/>
              <a:t>, the audit log may help identify </a:t>
            </a:r>
            <a:r>
              <a:rPr lang="en-US" dirty="0" smtClean="0"/>
              <a:t>how the </a:t>
            </a:r>
            <a:r>
              <a:rPr lang="en-US" dirty="0"/>
              <a:t>assailant gained access and which data items were accessed </a:t>
            </a:r>
            <a:endParaRPr lang="en-US" dirty="0" smtClean="0"/>
          </a:p>
          <a:p>
            <a:pPr lvl="2"/>
            <a:r>
              <a:rPr lang="en-US" dirty="0" smtClean="0"/>
              <a:t>revealed </a:t>
            </a:r>
            <a:r>
              <a:rPr lang="en-US" dirty="0"/>
              <a:t>or </a:t>
            </a:r>
            <a:r>
              <a:rPr lang="en-US" dirty="0" smtClean="0"/>
              <a:t>compromised</a:t>
            </a:r>
          </a:p>
          <a:p>
            <a:pPr lvl="2"/>
            <a:r>
              <a:rPr lang="en-US" dirty="0" smtClean="0"/>
              <a:t>These </a:t>
            </a:r>
            <a:r>
              <a:rPr lang="en-US" dirty="0"/>
              <a:t>data for after-the-fact forensic analysis </a:t>
            </a:r>
            <a:r>
              <a:rPr lang="en-US" dirty="0" smtClean="0"/>
              <a:t>have been </a:t>
            </a:r>
            <a:r>
              <a:rPr lang="en-US" dirty="0"/>
              <a:t>extremely helpful in handling major incidents.</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47</a:t>
            </a:fld>
            <a:endParaRPr lang="en-US">
              <a:latin typeface="Arial"/>
            </a:endParaRPr>
          </a:p>
        </p:txBody>
      </p:sp>
    </p:spTree>
    <p:extLst>
      <p:ext uri="{BB962C8B-B14F-4D97-AF65-F5344CB8AC3E}">
        <p14:creationId xmlns:p14="http://schemas.microsoft.com/office/powerpoint/2010/main" val="40388987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Implementing Access Control</a:t>
            </a:r>
          </a:p>
        </p:txBody>
      </p:sp>
      <p:sp>
        <p:nvSpPr>
          <p:cNvPr id="3" name="Content Placeholder 2"/>
          <p:cNvSpPr>
            <a:spLocks noGrp="1"/>
          </p:cNvSpPr>
          <p:nvPr>
            <p:ph idx="1"/>
          </p:nvPr>
        </p:nvSpPr>
        <p:spPr/>
        <p:txBody>
          <a:bodyPr>
            <a:normAutofit/>
          </a:bodyPr>
          <a:lstStyle/>
          <a:p>
            <a:r>
              <a:rPr lang="en-US" dirty="0"/>
              <a:t>Access control is often performed by the operating system. </a:t>
            </a:r>
            <a:endParaRPr lang="en-US" dirty="0" smtClean="0"/>
          </a:p>
          <a:p>
            <a:pPr lvl="1"/>
            <a:r>
              <a:rPr lang="en-US" dirty="0" smtClean="0"/>
              <a:t>Only </a:t>
            </a:r>
            <a:r>
              <a:rPr lang="en-US" dirty="0"/>
              <a:t>the operating </a:t>
            </a:r>
            <a:r>
              <a:rPr lang="en-US" dirty="0" smtClean="0"/>
              <a:t>system can </a:t>
            </a:r>
            <a:r>
              <a:rPr lang="en-US" dirty="0"/>
              <a:t>access primitive objects, such as files, to exercise control over them, and </a:t>
            </a:r>
            <a:endParaRPr lang="en-US" dirty="0" smtClean="0"/>
          </a:p>
          <a:p>
            <a:pPr lvl="1"/>
            <a:r>
              <a:rPr lang="en-US" dirty="0" smtClean="0"/>
              <a:t>the operating system </a:t>
            </a:r>
            <a:r>
              <a:rPr lang="en-US" dirty="0"/>
              <a:t>creates and terminates the programs that represent users (subjects</a:t>
            </a:r>
            <a:r>
              <a:rPr lang="en-US" dirty="0" smtClean="0"/>
              <a:t>).</a:t>
            </a:r>
          </a:p>
          <a:p>
            <a:r>
              <a:rPr lang="en-US" dirty="0"/>
              <a:t>T</a:t>
            </a:r>
            <a:r>
              <a:rPr lang="en-US" dirty="0" smtClean="0"/>
              <a:t>he </a:t>
            </a:r>
            <a:r>
              <a:rPr lang="en-US" dirty="0"/>
              <a:t>operating system defers to a </a:t>
            </a:r>
            <a:r>
              <a:rPr lang="en-US" dirty="0" smtClean="0"/>
              <a:t>database manager </a:t>
            </a:r>
            <a:r>
              <a:rPr lang="en-US" dirty="0"/>
              <a:t>or a network </a:t>
            </a:r>
            <a:r>
              <a:rPr lang="en-US" dirty="0" smtClean="0"/>
              <a:t>appliance</a:t>
            </a:r>
          </a:p>
          <a:p>
            <a:pPr lvl="1"/>
            <a:r>
              <a:rPr lang="en-US" dirty="0" smtClean="0"/>
              <a:t>does </a:t>
            </a:r>
            <a:r>
              <a:rPr lang="en-US" dirty="0"/>
              <a:t>not </a:t>
            </a:r>
            <a:r>
              <a:rPr lang="en-US" dirty="0" smtClean="0"/>
              <a:t>usually see </a:t>
            </a:r>
            <a:r>
              <a:rPr lang="en-US" dirty="0"/>
              <a:t>inside files or data objects, </a:t>
            </a:r>
            <a:endParaRPr lang="en-US" dirty="0" smtClean="0"/>
          </a:p>
          <a:p>
            <a:pPr lvl="1"/>
            <a:r>
              <a:rPr lang="en-US" dirty="0" smtClean="0"/>
              <a:t>E.g., cannot </a:t>
            </a:r>
            <a:r>
              <a:rPr lang="en-US" dirty="0"/>
              <a:t>perform row- or </a:t>
            </a:r>
            <a:r>
              <a:rPr lang="en-US" dirty="0" smtClean="0"/>
              <a:t>element-level access </a:t>
            </a:r>
            <a:r>
              <a:rPr lang="en-US" dirty="0"/>
              <a:t>control within a </a:t>
            </a:r>
            <a:r>
              <a:rPr lang="en-US" dirty="0">
                <a:solidFill>
                  <a:srgbClr val="FF0000"/>
                </a:solidFill>
              </a:rPr>
              <a:t>database</a:t>
            </a:r>
            <a:r>
              <a:rPr lang="en-US" dirty="0"/>
              <a:t>. Also, the operating </a:t>
            </a:r>
            <a:r>
              <a:rPr lang="en-US" dirty="0" smtClean="0"/>
              <a:t>system</a:t>
            </a:r>
          </a:p>
          <a:p>
            <a:pPr lvl="1"/>
            <a:r>
              <a:rPr lang="en-US" dirty="0" smtClean="0"/>
              <a:t>E.g., cannot </a:t>
            </a:r>
            <a:r>
              <a:rPr lang="en-US" dirty="0"/>
              <a:t>easily </a:t>
            </a:r>
            <a:r>
              <a:rPr lang="en-US" dirty="0" smtClean="0"/>
              <a:t>differentiate among </a:t>
            </a:r>
            <a:r>
              <a:rPr lang="en-US" dirty="0"/>
              <a:t>kinds of </a:t>
            </a:r>
            <a:r>
              <a:rPr lang="en-US" dirty="0">
                <a:solidFill>
                  <a:srgbClr val="FF0000"/>
                </a:solidFill>
              </a:rPr>
              <a:t>network traffic</a:t>
            </a:r>
            <a:r>
              <a:rPr lang="en-US" dirty="0"/>
              <a:t>.</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48</a:t>
            </a:fld>
            <a:endParaRPr lang="en-US">
              <a:latin typeface="Arial"/>
            </a:endParaRPr>
          </a:p>
        </p:txBody>
      </p:sp>
    </p:spTree>
    <p:extLst>
      <p:ext uri="{BB962C8B-B14F-4D97-AF65-F5344CB8AC3E}">
        <p14:creationId xmlns:p14="http://schemas.microsoft.com/office/powerpoint/2010/main" val="22105170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Implementing Access Control</a:t>
            </a:r>
            <a:endParaRPr lang="en-US" dirty="0"/>
          </a:p>
        </p:txBody>
      </p:sp>
      <p:sp>
        <p:nvSpPr>
          <p:cNvPr id="3" name="Content Placeholder 2"/>
          <p:cNvSpPr>
            <a:spLocks noGrp="1"/>
          </p:cNvSpPr>
          <p:nvPr>
            <p:ph idx="1"/>
          </p:nvPr>
        </p:nvSpPr>
        <p:spPr/>
        <p:txBody>
          <a:bodyPr/>
          <a:lstStyle/>
          <a:p>
            <a:r>
              <a:rPr lang="en-US" dirty="0" smtClean="0"/>
              <a:t>Reference monitor</a:t>
            </a:r>
          </a:p>
          <a:p>
            <a:r>
              <a:rPr lang="en-US" dirty="0" smtClean="0"/>
              <a:t>Access control directory</a:t>
            </a:r>
          </a:p>
          <a:p>
            <a:r>
              <a:rPr lang="en-US" dirty="0" smtClean="0"/>
              <a:t>Access control matrix</a:t>
            </a:r>
          </a:p>
          <a:p>
            <a:r>
              <a:rPr lang="en-US" dirty="0" smtClean="0"/>
              <a:t>Access control list</a:t>
            </a:r>
          </a:p>
          <a:p>
            <a:r>
              <a:rPr lang="en-US" dirty="0" smtClean="0"/>
              <a:t>Privilege list</a:t>
            </a:r>
          </a:p>
          <a:p>
            <a:r>
              <a:rPr lang="en-US" dirty="0" smtClean="0"/>
              <a:t>Capability</a:t>
            </a:r>
          </a:p>
          <a:p>
            <a:r>
              <a:rPr lang="en-US" dirty="0" smtClean="0"/>
              <a:t>Procedure-oriented access control</a:t>
            </a:r>
          </a:p>
          <a:p>
            <a:r>
              <a:rPr lang="en-US" dirty="0" smtClean="0"/>
              <a:t>Role-based access control</a:t>
            </a:r>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49</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250969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of </a:t>
            </a:r>
            <a:r>
              <a:rPr lang="en-US" b="1" dirty="0" smtClean="0">
                <a:solidFill>
                  <a:srgbClr val="FF0000"/>
                </a:solidFill>
              </a:rPr>
              <a:t>encryption</a:t>
            </a:r>
            <a:endParaRPr lang="en-US" b="1" dirty="0">
              <a:solidFill>
                <a:srgbClr val="FF0000"/>
              </a:solidFill>
            </a:endParaRPr>
          </a:p>
        </p:txBody>
      </p:sp>
      <p:sp>
        <p:nvSpPr>
          <p:cNvPr id="3" name="Content Placeholder 2"/>
          <p:cNvSpPr>
            <a:spLocks noGrp="1"/>
          </p:cNvSpPr>
          <p:nvPr>
            <p:ph idx="1"/>
          </p:nvPr>
        </p:nvSpPr>
        <p:spPr/>
        <p:txBody>
          <a:bodyPr/>
          <a:lstStyle/>
          <a:p>
            <a:r>
              <a:rPr lang="en-US" dirty="0"/>
              <a:t>Suppose you were trying to limit access to a football match being held on an open </a:t>
            </a:r>
            <a:r>
              <a:rPr lang="en-US" dirty="0" smtClean="0"/>
              <a:t>park in </a:t>
            </a:r>
            <a:r>
              <a:rPr lang="en-US" dirty="0"/>
              <a:t>a populous city. </a:t>
            </a:r>
            <a:endParaRPr lang="en-US" dirty="0" smtClean="0"/>
          </a:p>
          <a:p>
            <a:r>
              <a:rPr lang="en-US" dirty="0" smtClean="0"/>
              <a:t>Problem </a:t>
            </a:r>
          </a:p>
          <a:p>
            <a:pPr lvl="1"/>
            <a:r>
              <a:rPr lang="en-US" dirty="0" smtClean="0"/>
              <a:t>Without </a:t>
            </a:r>
            <a:r>
              <a:rPr lang="en-US" dirty="0"/>
              <a:t>a fence, gate, or moat, you could not limit who could see </a:t>
            </a:r>
            <a:r>
              <a:rPr lang="en-US" dirty="0" smtClean="0"/>
              <a:t>the game</a:t>
            </a:r>
            <a:r>
              <a:rPr lang="en-US" dirty="0"/>
              <a:t>. </a:t>
            </a:r>
            <a:endParaRPr lang="en-US" dirty="0" smtClean="0"/>
          </a:p>
          <a:p>
            <a:r>
              <a:rPr lang="en-US" dirty="0" smtClean="0"/>
              <a:t>Fictional solution</a:t>
            </a:r>
          </a:p>
          <a:p>
            <a:pPr lvl="1"/>
            <a:r>
              <a:rPr lang="en-US" dirty="0" smtClean="0"/>
              <a:t>you </a:t>
            </a:r>
            <a:r>
              <a:rPr lang="en-US" dirty="0"/>
              <a:t>had super powers and could cloak the players in </a:t>
            </a:r>
            <a:r>
              <a:rPr lang="en-US" dirty="0" smtClean="0"/>
              <a:t>invisibility uniforms</a:t>
            </a:r>
            <a:r>
              <a:rPr lang="en-US" dirty="0"/>
              <a:t>. </a:t>
            </a:r>
            <a:endParaRPr lang="en-US" dirty="0" smtClean="0"/>
          </a:p>
          <a:p>
            <a:pPr lvl="1"/>
            <a:r>
              <a:rPr lang="en-US" dirty="0" smtClean="0"/>
              <a:t>You </a:t>
            </a:r>
            <a:r>
              <a:rPr lang="en-US" dirty="0"/>
              <a:t>would issue special glasses only to people allowed to see the match; </a:t>
            </a:r>
            <a:r>
              <a:rPr lang="en-US" dirty="0" smtClean="0"/>
              <a:t>others might </a:t>
            </a:r>
            <a:r>
              <a:rPr lang="en-US" dirty="0"/>
              <a:t>look but see nothing. </a:t>
            </a:r>
            <a:endParaRPr lang="en-US" dirty="0" smtClean="0"/>
          </a:p>
          <a:p>
            <a:r>
              <a:rPr lang="en-US" dirty="0" smtClean="0"/>
              <a:t>Although </a:t>
            </a:r>
            <a:r>
              <a:rPr lang="en-US" dirty="0"/>
              <a:t>this scenario is pure fantasy, such an </a:t>
            </a:r>
            <a:r>
              <a:rPr lang="en-US" dirty="0" smtClean="0"/>
              <a:t>invisibility technology </a:t>
            </a:r>
            <a:r>
              <a:rPr lang="en-US" dirty="0"/>
              <a:t>does exist, </a:t>
            </a:r>
            <a:r>
              <a:rPr lang="en-US" dirty="0">
                <a:solidFill>
                  <a:srgbClr val="FF0000"/>
                </a:solidFill>
              </a:rPr>
              <a:t>called encryption</a:t>
            </a:r>
            <a:r>
              <a:rPr lang="en-US" dirty="0"/>
              <a:t>.</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5</a:t>
            </a:fld>
            <a:endParaRPr lang="en-US">
              <a:latin typeface="Arial"/>
            </a:endParaRPr>
          </a:p>
        </p:txBody>
      </p:sp>
    </p:spTree>
    <p:extLst>
      <p:ext uri="{BB962C8B-B14F-4D97-AF65-F5344CB8AC3E}">
        <p14:creationId xmlns:p14="http://schemas.microsoft.com/office/powerpoint/2010/main" val="8914887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Monitor</a:t>
            </a:r>
          </a:p>
        </p:txBody>
      </p:sp>
      <p:sp>
        <p:nvSpPr>
          <p:cNvPr id="3" name="Content Placeholder 2"/>
          <p:cNvSpPr>
            <a:spLocks noGrp="1"/>
          </p:cNvSpPr>
          <p:nvPr>
            <p:ph idx="1"/>
          </p:nvPr>
        </p:nvSpPr>
        <p:spPr/>
        <p:txBody>
          <a:bodyPr/>
          <a:lstStyle/>
          <a:p>
            <a:r>
              <a:rPr lang="en-US" dirty="0" smtClean="0"/>
              <a:t>General example</a:t>
            </a:r>
          </a:p>
          <a:p>
            <a:pPr lvl="1"/>
            <a:r>
              <a:rPr lang="en-US" dirty="0" smtClean="0"/>
              <a:t>Bankers </a:t>
            </a:r>
            <a:r>
              <a:rPr lang="en-US" dirty="0"/>
              <a:t>kept cash and </a:t>
            </a:r>
            <a:r>
              <a:rPr lang="en-US" dirty="0" smtClean="0"/>
              <a:t>other valuables </a:t>
            </a:r>
            <a:r>
              <a:rPr lang="en-US" dirty="0"/>
              <a:t>in safes with impregnable doors to which only a select few trusted people </a:t>
            </a:r>
            <a:r>
              <a:rPr lang="en-US" dirty="0" smtClean="0"/>
              <a:t>had the </a:t>
            </a:r>
            <a:r>
              <a:rPr lang="en-US" dirty="0"/>
              <a:t>combinations</a:t>
            </a:r>
            <a:r>
              <a:rPr lang="en-US" dirty="0" smtClean="0"/>
              <a:t>.</a:t>
            </a:r>
          </a:p>
          <a:p>
            <a:r>
              <a:rPr lang="en-US" dirty="0"/>
              <a:t>Reference monitor is </a:t>
            </a:r>
            <a:r>
              <a:rPr lang="en-US" dirty="0" smtClean="0"/>
              <a:t>an access </a:t>
            </a:r>
            <a:r>
              <a:rPr lang="en-US" dirty="0"/>
              <a:t>control </a:t>
            </a:r>
            <a:r>
              <a:rPr lang="en-US" dirty="0" smtClean="0"/>
              <a:t>construct. </a:t>
            </a:r>
          </a:p>
          <a:p>
            <a:r>
              <a:rPr lang="en-US" dirty="0" smtClean="0"/>
              <a:t>The access </a:t>
            </a:r>
            <a:r>
              <a:rPr lang="en-US" dirty="0"/>
              <a:t>control depends on a combination </a:t>
            </a:r>
            <a:r>
              <a:rPr lang="en-US" dirty="0" smtClean="0"/>
              <a:t>of hardware </a:t>
            </a:r>
            <a:r>
              <a:rPr lang="en-US" dirty="0"/>
              <a:t>and software that </a:t>
            </a:r>
            <a:r>
              <a:rPr lang="en-US" dirty="0" smtClean="0"/>
              <a:t>is </a:t>
            </a:r>
            <a:endParaRPr lang="en-US" dirty="0"/>
          </a:p>
          <a:p>
            <a:pPr lvl="1"/>
            <a:r>
              <a:rPr lang="en-US" dirty="0" smtClean="0"/>
              <a:t>always </a:t>
            </a:r>
            <a:r>
              <a:rPr lang="en-US" dirty="0"/>
              <a:t>invoked; validates every access attempt</a:t>
            </a:r>
          </a:p>
          <a:p>
            <a:pPr lvl="1"/>
            <a:r>
              <a:rPr lang="en-US" dirty="0" smtClean="0"/>
              <a:t>immune </a:t>
            </a:r>
            <a:r>
              <a:rPr lang="en-US" dirty="0"/>
              <a:t>from tampering</a:t>
            </a:r>
          </a:p>
          <a:p>
            <a:pPr lvl="1"/>
            <a:r>
              <a:rPr lang="en-US" dirty="0" smtClean="0"/>
              <a:t>assuredly correct</a:t>
            </a:r>
          </a:p>
          <a:p>
            <a:r>
              <a:rPr lang="en-US" dirty="0"/>
              <a:t>A reference monitor is a </a:t>
            </a:r>
            <a:r>
              <a:rPr lang="en-US" dirty="0" smtClean="0"/>
              <a:t>notion</a:t>
            </a:r>
          </a:p>
          <a:p>
            <a:pPr lvl="1"/>
            <a:r>
              <a:rPr lang="en-US" dirty="0" smtClean="0"/>
              <a:t>not </a:t>
            </a:r>
            <a:r>
              <a:rPr lang="en-US" dirty="0"/>
              <a:t>a tool you can buy to plug into a port.</a:t>
            </a:r>
            <a:endParaRPr lang="en-US" dirty="0" smtClean="0"/>
          </a:p>
          <a:p>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50</a:t>
            </a:fld>
            <a:endParaRPr lang="en-US">
              <a:latin typeface="Arial"/>
            </a:endParaRPr>
          </a:p>
        </p:txBody>
      </p:sp>
    </p:spTree>
    <p:extLst>
      <p:ext uri="{BB962C8B-B14F-4D97-AF65-F5344CB8AC3E}">
        <p14:creationId xmlns:p14="http://schemas.microsoft.com/office/powerpoint/2010/main" val="11604793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 Monitor</a:t>
            </a:r>
            <a:endParaRPr lang="en-US" dirty="0"/>
          </a:p>
        </p:txBody>
      </p:sp>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b="9198"/>
          <a:stretch/>
        </p:blipFill>
        <p:spPr bwMode="auto">
          <a:xfrm>
            <a:off x="842725" y="1554235"/>
            <a:ext cx="7439430" cy="5007069"/>
          </a:xfrm>
          <a:prstGeom prst="rect">
            <a:avLst/>
          </a:prstGeom>
          <a:noFill/>
          <a:extLst>
            <a:ext uri="{909E8E84-426E-40dd-AFC4-6F175D3DCCD1}">
              <a14:hiddenFill xmlns=""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51</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405546212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Control Directory</a:t>
            </a:r>
          </a:p>
        </p:txBody>
      </p:sp>
      <p:sp>
        <p:nvSpPr>
          <p:cNvPr id="3" name="Content Placeholder 2"/>
          <p:cNvSpPr>
            <a:spLocks noGrp="1"/>
          </p:cNvSpPr>
          <p:nvPr>
            <p:ph idx="1"/>
          </p:nvPr>
        </p:nvSpPr>
        <p:spPr/>
        <p:txBody>
          <a:bodyPr/>
          <a:lstStyle/>
          <a:p>
            <a:r>
              <a:rPr lang="en-US" dirty="0"/>
              <a:t>One simple way to protect an object is to </a:t>
            </a:r>
            <a:endParaRPr lang="en-US" dirty="0" smtClean="0"/>
          </a:p>
          <a:p>
            <a:pPr lvl="1"/>
            <a:r>
              <a:rPr lang="en-US" dirty="0" smtClean="0"/>
              <a:t>use </a:t>
            </a:r>
            <a:r>
              <a:rPr lang="en-US" dirty="0"/>
              <a:t>a mechanism that works like a </a:t>
            </a:r>
            <a:r>
              <a:rPr lang="en-US" dirty="0" smtClean="0"/>
              <a:t>file directory</a:t>
            </a:r>
            <a:r>
              <a:rPr lang="en-US" dirty="0"/>
              <a:t>. </a:t>
            </a:r>
            <a:endParaRPr lang="en-US" dirty="0" smtClean="0"/>
          </a:p>
          <a:p>
            <a:r>
              <a:rPr lang="en-US" dirty="0" smtClean="0"/>
              <a:t>Imagine </a:t>
            </a:r>
            <a:r>
              <a:rPr lang="en-US" dirty="0"/>
              <a:t>we are trying to protect files (the set of objects) from users of </a:t>
            </a:r>
            <a:r>
              <a:rPr lang="en-US" dirty="0" smtClean="0"/>
              <a:t>a computing </a:t>
            </a:r>
            <a:r>
              <a:rPr lang="en-US" dirty="0"/>
              <a:t>system (the set of subjects). </a:t>
            </a:r>
            <a:endParaRPr lang="en-US" dirty="0" smtClean="0"/>
          </a:p>
          <a:p>
            <a:pPr lvl="1"/>
            <a:r>
              <a:rPr lang="en-US" dirty="0" smtClean="0"/>
              <a:t>Every </a:t>
            </a:r>
            <a:r>
              <a:rPr lang="en-US" dirty="0"/>
              <a:t>file has a unique owner who </a:t>
            </a:r>
            <a:r>
              <a:rPr lang="en-US" dirty="0" smtClean="0"/>
              <a:t>possesses “control</a:t>
            </a:r>
            <a:r>
              <a:rPr lang="en-US" dirty="0"/>
              <a:t>” access rights (including the rights to declare who has what access) and to </a:t>
            </a:r>
            <a:r>
              <a:rPr lang="en-US" dirty="0" smtClean="0"/>
              <a:t>revoke access </a:t>
            </a:r>
            <a:r>
              <a:rPr lang="en-US" dirty="0"/>
              <a:t>of any person at any time. </a:t>
            </a:r>
            <a:endParaRPr lang="en-US" dirty="0" smtClean="0"/>
          </a:p>
          <a:p>
            <a:pPr lvl="1"/>
            <a:r>
              <a:rPr lang="en-US" dirty="0" smtClean="0"/>
              <a:t>Each </a:t>
            </a:r>
            <a:r>
              <a:rPr lang="en-US" dirty="0"/>
              <a:t>user has a file directory, which lists all the files </a:t>
            </a:r>
            <a:r>
              <a:rPr lang="en-US" dirty="0" smtClean="0"/>
              <a:t>to which </a:t>
            </a:r>
            <a:r>
              <a:rPr lang="en-US" dirty="0"/>
              <a:t>that user has access.</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52</a:t>
            </a:fld>
            <a:endParaRPr lang="en-US">
              <a:latin typeface="Arial"/>
            </a:endParaRPr>
          </a:p>
        </p:txBody>
      </p:sp>
    </p:spTree>
    <p:extLst>
      <p:ext uri="{BB962C8B-B14F-4D97-AF65-F5344CB8AC3E}">
        <p14:creationId xmlns:p14="http://schemas.microsoft.com/office/powerpoint/2010/main" val="30782374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Control Directory</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53</a:t>
            </a:fld>
            <a:endParaRPr lang="en-US">
              <a:latin typeface="Arial"/>
            </a:endParaRPr>
          </a:p>
        </p:txBody>
      </p:sp>
      <p:pic>
        <p:nvPicPr>
          <p:cNvPr id="5" name="Picture 4" descr="fig02-09.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5270" y="1547749"/>
            <a:ext cx="7084612" cy="4937760"/>
          </a:xfrm>
          <a:prstGeom prst="rect">
            <a:avLst/>
          </a:prstGeom>
        </p:spPr>
      </p:pic>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1221006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Control </a:t>
            </a:r>
            <a:r>
              <a:rPr lang="en-US" dirty="0" smtClean="0"/>
              <a:t>Directory Problem</a:t>
            </a:r>
            <a:endParaRPr lang="en-US" dirty="0"/>
          </a:p>
        </p:txBody>
      </p:sp>
      <p:sp>
        <p:nvSpPr>
          <p:cNvPr id="3" name="Content Placeholder 2"/>
          <p:cNvSpPr>
            <a:spLocks noGrp="1"/>
          </p:cNvSpPr>
          <p:nvPr>
            <p:ph idx="1"/>
          </p:nvPr>
        </p:nvSpPr>
        <p:spPr/>
        <p:txBody>
          <a:bodyPr>
            <a:normAutofit/>
          </a:bodyPr>
          <a:lstStyle/>
          <a:p>
            <a:r>
              <a:rPr lang="en-US" dirty="0" smtClean="0"/>
              <a:t>The list </a:t>
            </a:r>
            <a:r>
              <a:rPr lang="en-US" dirty="0"/>
              <a:t>becomes too large if many shared </a:t>
            </a:r>
            <a:r>
              <a:rPr lang="en-US" dirty="0" smtClean="0"/>
              <a:t>objects </a:t>
            </a:r>
            <a:r>
              <a:rPr lang="en-US" dirty="0"/>
              <a:t>are accessible to all users.</a:t>
            </a:r>
            <a:endParaRPr lang="en-US" dirty="0" smtClean="0"/>
          </a:p>
          <a:p>
            <a:pPr lvl="1"/>
            <a:r>
              <a:rPr lang="en-US" dirty="0" smtClean="0"/>
              <a:t>such </a:t>
            </a:r>
            <a:r>
              <a:rPr lang="en-US" dirty="0"/>
              <a:t>as libraries of subprograms or </a:t>
            </a:r>
            <a:r>
              <a:rPr lang="en-US" dirty="0" smtClean="0"/>
              <a:t>a </a:t>
            </a:r>
            <a:r>
              <a:rPr lang="en-US" dirty="0"/>
              <a:t>common table of users, </a:t>
            </a:r>
            <a:endParaRPr lang="en-US" dirty="0" smtClean="0"/>
          </a:p>
          <a:p>
            <a:r>
              <a:rPr lang="en-US" dirty="0"/>
              <a:t>A second difficulty is revocation of access</a:t>
            </a:r>
            <a:r>
              <a:rPr lang="en-US" dirty="0" smtClean="0"/>
              <a:t>.</a:t>
            </a:r>
          </a:p>
          <a:p>
            <a:pPr lvl="1"/>
            <a:r>
              <a:rPr lang="en-US" dirty="0" smtClean="0"/>
              <a:t>If </a:t>
            </a:r>
            <a:r>
              <a:rPr lang="en-US" dirty="0"/>
              <a:t>owner A has passed to user B the right </a:t>
            </a:r>
            <a:r>
              <a:rPr lang="en-US" dirty="0" smtClean="0"/>
              <a:t>to read </a:t>
            </a:r>
            <a:r>
              <a:rPr lang="en-US" dirty="0"/>
              <a:t>file F, an entry for F is made in the directory for B. </a:t>
            </a:r>
            <a:r>
              <a:rPr lang="en-US" dirty="0" smtClean="0"/>
              <a:t>If </a:t>
            </a:r>
            <a:r>
              <a:rPr lang="en-US" dirty="0"/>
              <a:t>A </a:t>
            </a:r>
            <a:r>
              <a:rPr lang="en-US" dirty="0" smtClean="0"/>
              <a:t>later </a:t>
            </a:r>
            <a:r>
              <a:rPr lang="en-US" dirty="0"/>
              <a:t>may want to revoke </a:t>
            </a:r>
            <a:r>
              <a:rPr lang="en-US" dirty="0" smtClean="0"/>
              <a:t>the access </a:t>
            </a:r>
            <a:r>
              <a:rPr lang="en-US" dirty="0"/>
              <a:t>right of B. The operating system can respond easily to the single request to </a:t>
            </a:r>
            <a:r>
              <a:rPr lang="en-US" dirty="0" smtClean="0"/>
              <a:t>delete the </a:t>
            </a:r>
            <a:r>
              <a:rPr lang="en-US" dirty="0"/>
              <a:t>right of B to access F, because that action involves deleting one entry from a </a:t>
            </a:r>
            <a:r>
              <a:rPr lang="en-US" dirty="0" smtClean="0"/>
              <a:t>specific directory</a:t>
            </a:r>
            <a:r>
              <a:rPr lang="en-US" dirty="0"/>
              <a:t>. But if A wants to remove the rights of everyone to access F, the </a:t>
            </a:r>
            <a:r>
              <a:rPr lang="en-US" dirty="0" smtClean="0"/>
              <a:t>operating system </a:t>
            </a:r>
            <a:r>
              <a:rPr lang="en-US" dirty="0"/>
              <a:t>must search each individual directory for the entry F, an activity that can be </a:t>
            </a:r>
            <a:r>
              <a:rPr lang="en-US" dirty="0" smtClean="0"/>
              <a:t>time consuming </a:t>
            </a:r>
            <a:r>
              <a:rPr lang="en-US" dirty="0"/>
              <a:t>on a large system</a:t>
            </a:r>
            <a:r>
              <a:rPr lang="en-US" dirty="0" smtClean="0"/>
              <a:t>. </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54</a:t>
            </a:fld>
            <a:endParaRPr lang="en-US">
              <a:latin typeface="Arial"/>
            </a:endParaRPr>
          </a:p>
        </p:txBody>
      </p:sp>
    </p:spTree>
    <p:extLst>
      <p:ext uri="{BB962C8B-B14F-4D97-AF65-F5344CB8AC3E}">
        <p14:creationId xmlns:p14="http://schemas.microsoft.com/office/powerpoint/2010/main" val="187003422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Control Matrix</a:t>
            </a:r>
            <a:endParaRPr lang="en-US" dirty="0"/>
          </a:p>
        </p:txBody>
      </p:sp>
      <p:pic>
        <p:nvPicPr>
          <p:cNvPr id="4" name="Picture 3" descr="Screen Shot 2015-09-08 at 12.33.00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100" y="2120222"/>
            <a:ext cx="8039100" cy="3086100"/>
          </a:xfrm>
          <a:prstGeom prst="rect">
            <a:avLst/>
          </a:prstGeom>
        </p:spPr>
      </p:pic>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55</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631126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Control List</a:t>
            </a:r>
          </a:p>
        </p:txBody>
      </p:sp>
      <p:sp>
        <p:nvSpPr>
          <p:cNvPr id="3" name="Content Placeholder 2"/>
          <p:cNvSpPr>
            <a:spLocks noGrp="1"/>
          </p:cNvSpPr>
          <p:nvPr>
            <p:ph idx="1"/>
          </p:nvPr>
        </p:nvSpPr>
        <p:spPr/>
        <p:txBody>
          <a:bodyPr/>
          <a:lstStyle/>
          <a:p>
            <a:r>
              <a:rPr lang="en-US" dirty="0"/>
              <a:t>R</a:t>
            </a:r>
            <a:r>
              <a:rPr lang="en-US" dirty="0" smtClean="0"/>
              <a:t>epresentation </a:t>
            </a:r>
            <a:r>
              <a:rPr lang="en-US" dirty="0"/>
              <a:t>corresponds to </a:t>
            </a:r>
            <a:r>
              <a:rPr lang="en-US" dirty="0">
                <a:solidFill>
                  <a:srgbClr val="FF0000"/>
                </a:solidFill>
              </a:rPr>
              <a:t>columns</a:t>
            </a:r>
            <a:r>
              <a:rPr lang="en-US" dirty="0"/>
              <a:t> of the access control matrix. </a:t>
            </a:r>
            <a:endParaRPr lang="en-US" dirty="0" smtClean="0"/>
          </a:p>
          <a:p>
            <a:r>
              <a:rPr lang="en-US" dirty="0" smtClean="0"/>
              <a:t>There </a:t>
            </a:r>
            <a:r>
              <a:rPr lang="en-US" dirty="0"/>
              <a:t>is one such </a:t>
            </a:r>
            <a:r>
              <a:rPr lang="en-US" dirty="0" smtClean="0"/>
              <a:t>list for </a:t>
            </a:r>
            <a:r>
              <a:rPr lang="en-US" dirty="0"/>
              <a:t>each object, and the list shows all subjects who should have access to the object </a:t>
            </a:r>
            <a:r>
              <a:rPr lang="en-US" dirty="0" smtClean="0"/>
              <a:t>and what </a:t>
            </a:r>
            <a:r>
              <a:rPr lang="en-US" dirty="0"/>
              <a:t>their access is.</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56</a:t>
            </a:fld>
            <a:endParaRPr lang="en-US">
              <a:latin typeface="Arial"/>
            </a:endParaRPr>
          </a:p>
        </p:txBody>
      </p:sp>
      <p:pic>
        <p:nvPicPr>
          <p:cNvPr id="6" name="Picture 5"/>
          <p:cNvPicPr>
            <a:picLocks noChangeAspect="1"/>
          </p:cNvPicPr>
          <p:nvPr/>
        </p:nvPicPr>
        <p:blipFill>
          <a:blip r:embed="rId2"/>
          <a:stretch>
            <a:fillRect/>
          </a:stretch>
        </p:blipFill>
        <p:spPr>
          <a:xfrm>
            <a:off x="3621487" y="3334702"/>
            <a:ext cx="4329672" cy="3008947"/>
          </a:xfrm>
          <a:prstGeom prst="rect">
            <a:avLst/>
          </a:prstGeom>
        </p:spPr>
      </p:pic>
    </p:spTree>
    <p:extLst>
      <p:ext uri="{BB962C8B-B14F-4D97-AF65-F5344CB8AC3E}">
        <p14:creationId xmlns:p14="http://schemas.microsoft.com/office/powerpoint/2010/main" val="203376366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Control List</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57</a:t>
            </a:fld>
            <a:endParaRPr lang="en-US">
              <a:latin typeface="Arial"/>
            </a:endParaRPr>
          </a:p>
        </p:txBody>
      </p:sp>
      <p:pic>
        <p:nvPicPr>
          <p:cNvPr id="5" name="Picture 4" descr="fig02-13.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4938" y="1564886"/>
            <a:ext cx="5170129" cy="4975313"/>
          </a:xfrm>
          <a:prstGeom prst="rect">
            <a:avLst/>
          </a:prstGeom>
        </p:spPr>
      </p:pic>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5393109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Privilege List</a:t>
            </a:r>
          </a:p>
        </p:txBody>
      </p:sp>
      <p:sp>
        <p:nvSpPr>
          <p:cNvPr id="3" name="Content Placeholder 2"/>
          <p:cNvSpPr>
            <a:spLocks noGrp="1"/>
          </p:cNvSpPr>
          <p:nvPr>
            <p:ph idx="1"/>
          </p:nvPr>
        </p:nvSpPr>
        <p:spPr/>
        <p:txBody>
          <a:bodyPr/>
          <a:lstStyle/>
          <a:p>
            <a:r>
              <a:rPr lang="en-US" dirty="0"/>
              <a:t>A </a:t>
            </a:r>
            <a:r>
              <a:rPr lang="en-US" b="1" dirty="0"/>
              <a:t>privilege list</a:t>
            </a:r>
            <a:r>
              <a:rPr lang="en-US" dirty="0"/>
              <a:t>, sometimes called a </a:t>
            </a:r>
            <a:r>
              <a:rPr lang="en-US" b="1" dirty="0"/>
              <a:t>directory</a:t>
            </a:r>
            <a:r>
              <a:rPr lang="en-US" dirty="0"/>
              <a:t>, is a </a:t>
            </a:r>
            <a:r>
              <a:rPr lang="en-US" dirty="0">
                <a:solidFill>
                  <a:srgbClr val="FF0000"/>
                </a:solidFill>
              </a:rPr>
              <a:t>row</a:t>
            </a:r>
            <a:r>
              <a:rPr lang="en-US" dirty="0"/>
              <a:t> of the access matrix</a:t>
            </a:r>
            <a:r>
              <a:rPr lang="en-US" dirty="0" smtClean="0"/>
              <a:t>,</a:t>
            </a:r>
          </a:p>
          <a:p>
            <a:pPr lvl="1"/>
            <a:r>
              <a:rPr lang="en-US" dirty="0" smtClean="0"/>
              <a:t>showing all </a:t>
            </a:r>
            <a:r>
              <a:rPr lang="en-US" dirty="0"/>
              <a:t>those privileges or access rights for a given </a:t>
            </a:r>
            <a:r>
              <a:rPr lang="en-US" dirty="0" smtClean="0"/>
              <a:t>subject</a:t>
            </a:r>
          </a:p>
          <a:p>
            <a:r>
              <a:rPr lang="en-US" dirty="0" smtClean="0"/>
              <a:t>One advantage </a:t>
            </a:r>
            <a:r>
              <a:rPr lang="en-US" dirty="0"/>
              <a:t>of a privilege list is ease of </a:t>
            </a:r>
            <a:r>
              <a:rPr lang="en-US" dirty="0" smtClean="0"/>
              <a:t>revocation</a:t>
            </a:r>
          </a:p>
          <a:p>
            <a:pPr lvl="1"/>
            <a:r>
              <a:rPr lang="en-US" dirty="0" smtClean="0"/>
              <a:t>If </a:t>
            </a:r>
            <a:r>
              <a:rPr lang="en-US" dirty="0"/>
              <a:t>a user is removed from the </a:t>
            </a:r>
            <a:r>
              <a:rPr lang="en-US" dirty="0" smtClean="0"/>
              <a:t>system, the </a:t>
            </a:r>
            <a:r>
              <a:rPr lang="en-US" dirty="0"/>
              <a:t>privilege list shows all objects to which the user has access so that those rights can </a:t>
            </a:r>
            <a:r>
              <a:rPr lang="en-US" dirty="0" smtClean="0"/>
              <a:t>be removed </a:t>
            </a:r>
            <a:r>
              <a:rPr lang="en-US" dirty="0"/>
              <a:t>from the object.</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58</a:t>
            </a:fld>
            <a:endParaRPr lang="en-US">
              <a:latin typeface="Arial"/>
            </a:endParaRPr>
          </a:p>
        </p:txBody>
      </p:sp>
      <p:pic>
        <p:nvPicPr>
          <p:cNvPr id="6" name="Picture 5"/>
          <p:cNvPicPr>
            <a:picLocks noChangeAspect="1"/>
          </p:cNvPicPr>
          <p:nvPr/>
        </p:nvPicPr>
        <p:blipFill>
          <a:blip r:embed="rId2"/>
          <a:stretch>
            <a:fillRect/>
          </a:stretch>
        </p:blipFill>
        <p:spPr>
          <a:xfrm>
            <a:off x="3810543" y="4118984"/>
            <a:ext cx="4563576" cy="2358015"/>
          </a:xfrm>
          <a:prstGeom prst="rect">
            <a:avLst/>
          </a:prstGeom>
        </p:spPr>
      </p:pic>
    </p:spTree>
    <p:extLst>
      <p:ext uri="{BB962C8B-B14F-4D97-AF65-F5344CB8AC3E}">
        <p14:creationId xmlns:p14="http://schemas.microsoft.com/office/powerpoint/2010/main" val="27509244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Capability</a:t>
            </a:r>
          </a:p>
        </p:txBody>
      </p:sp>
      <p:sp>
        <p:nvSpPr>
          <p:cNvPr id="3" name="Content Placeholder 2"/>
          <p:cNvSpPr>
            <a:spLocks noGrp="1"/>
          </p:cNvSpPr>
          <p:nvPr>
            <p:ph idx="1"/>
          </p:nvPr>
        </p:nvSpPr>
        <p:spPr>
          <a:xfrm>
            <a:off x="457200" y="1600200"/>
            <a:ext cx="8229600" cy="1693400"/>
          </a:xfrm>
        </p:spPr>
        <p:txBody>
          <a:bodyPr>
            <a:normAutofit/>
          </a:bodyPr>
          <a:lstStyle/>
          <a:p>
            <a:r>
              <a:rPr lang="en-US" dirty="0"/>
              <a:t>I</a:t>
            </a:r>
            <a:r>
              <a:rPr lang="en-US" dirty="0" smtClean="0"/>
              <a:t>s </a:t>
            </a:r>
            <a:r>
              <a:rPr lang="en-US" dirty="0"/>
              <a:t>an unforgeable token that gives the </a:t>
            </a:r>
            <a:r>
              <a:rPr lang="en-US" dirty="0" smtClean="0"/>
              <a:t>possessor certain </a:t>
            </a:r>
            <a:r>
              <a:rPr lang="en-US" dirty="0"/>
              <a:t>rights to an object</a:t>
            </a:r>
            <a:r>
              <a:rPr lang="en-US" dirty="0" smtClean="0"/>
              <a:t>.</a:t>
            </a:r>
          </a:p>
          <a:p>
            <a:r>
              <a:rPr lang="en-US" dirty="0"/>
              <a:t>I</a:t>
            </a:r>
            <a:r>
              <a:rPr lang="en-US" dirty="0" smtClean="0"/>
              <a:t>s just one </a:t>
            </a:r>
            <a:r>
              <a:rPr lang="en-US" dirty="0"/>
              <a:t>access control triple of a </a:t>
            </a:r>
            <a:r>
              <a:rPr lang="en-US" dirty="0" smtClean="0"/>
              <a:t>(subject</a:t>
            </a:r>
            <a:r>
              <a:rPr lang="en-US" dirty="0"/>
              <a:t>, object, and </a:t>
            </a:r>
            <a:r>
              <a:rPr lang="en-US" dirty="0" smtClean="0"/>
              <a:t>right</a:t>
            </a:r>
            <a:r>
              <a:rPr lang="en-US" dirty="0"/>
              <a:t>)</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59</a:t>
            </a:fld>
            <a:endParaRPr lang="en-US">
              <a:latin typeface="Arial"/>
            </a:endParaRPr>
          </a:p>
        </p:txBody>
      </p:sp>
      <p:pic>
        <p:nvPicPr>
          <p:cNvPr id="6" name="Picture 5"/>
          <p:cNvPicPr>
            <a:picLocks noChangeAspect="1"/>
          </p:cNvPicPr>
          <p:nvPr/>
        </p:nvPicPr>
        <p:blipFill>
          <a:blip r:embed="rId3"/>
          <a:stretch>
            <a:fillRect/>
          </a:stretch>
        </p:blipFill>
        <p:spPr>
          <a:xfrm>
            <a:off x="3502452" y="3442638"/>
            <a:ext cx="4834294" cy="2940055"/>
          </a:xfrm>
          <a:prstGeom prst="rect">
            <a:avLst/>
          </a:prstGeom>
        </p:spPr>
      </p:pic>
    </p:spTree>
    <p:extLst>
      <p:ext uri="{BB962C8B-B14F-4D97-AF65-F5344CB8AC3E}">
        <p14:creationId xmlns:p14="http://schemas.microsoft.com/office/powerpoint/2010/main" val="1434462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of </a:t>
            </a:r>
            <a:r>
              <a:rPr lang="en-US" b="1" dirty="0">
                <a:solidFill>
                  <a:srgbClr val="FF0000"/>
                </a:solidFill>
              </a:rPr>
              <a:t>encryption</a:t>
            </a:r>
            <a:endParaRPr lang="en-US" dirty="0"/>
          </a:p>
        </p:txBody>
      </p:sp>
      <p:sp>
        <p:nvSpPr>
          <p:cNvPr id="3" name="Content Placeholder 2"/>
          <p:cNvSpPr>
            <a:spLocks noGrp="1"/>
          </p:cNvSpPr>
          <p:nvPr>
            <p:ph idx="1"/>
          </p:nvPr>
        </p:nvSpPr>
        <p:spPr/>
        <p:txBody>
          <a:bodyPr/>
          <a:lstStyle/>
          <a:p>
            <a:r>
              <a:rPr lang="en-US" dirty="0"/>
              <a:t>E</a:t>
            </a:r>
            <a:r>
              <a:rPr lang="en-US" dirty="0" smtClean="0"/>
              <a:t>ncryption </a:t>
            </a:r>
            <a:r>
              <a:rPr lang="en-US" dirty="0"/>
              <a:t>is a tool by which we </a:t>
            </a:r>
            <a:r>
              <a:rPr lang="en-US" dirty="0" smtClean="0"/>
              <a:t>can transform </a:t>
            </a:r>
            <a:r>
              <a:rPr lang="en-US" dirty="0"/>
              <a:t>data so only intended receivers </a:t>
            </a:r>
            <a:r>
              <a:rPr lang="en-US" dirty="0" smtClean="0"/>
              <a:t>can </a:t>
            </a:r>
            <a:r>
              <a:rPr lang="en-US" dirty="0"/>
              <a:t>deduce the concealed bits. </a:t>
            </a:r>
            <a:endParaRPr lang="en-US" dirty="0" smtClean="0"/>
          </a:p>
          <a:p>
            <a:pPr lvl="1"/>
            <a:r>
              <a:rPr lang="en-US" dirty="0" smtClean="0"/>
              <a:t>who </a:t>
            </a:r>
            <a:r>
              <a:rPr lang="en-US" dirty="0"/>
              <a:t>have keys, the equivalent of anti-cloaking </a:t>
            </a:r>
            <a:r>
              <a:rPr lang="en-US" dirty="0" smtClean="0"/>
              <a:t>glasses</a:t>
            </a:r>
          </a:p>
          <a:p>
            <a:r>
              <a:rPr lang="en-US" dirty="0" smtClean="0"/>
              <a:t>The </a:t>
            </a:r>
            <a:r>
              <a:rPr lang="en-US" dirty="0"/>
              <a:t>third and final fundamental security tool </a:t>
            </a:r>
            <a:r>
              <a:rPr lang="en-US" dirty="0" smtClean="0"/>
              <a:t>in this </a:t>
            </a:r>
            <a:r>
              <a:rPr lang="en-US" dirty="0"/>
              <a:t>chapter is </a:t>
            </a:r>
            <a:r>
              <a:rPr lang="en-US" b="1" dirty="0">
                <a:solidFill>
                  <a:srgbClr val="FF0000"/>
                </a:solidFill>
              </a:rPr>
              <a:t>encryption</a:t>
            </a:r>
            <a:r>
              <a:rPr lang="en-US" dirty="0"/>
              <a:t>.</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6</a:t>
            </a:fld>
            <a:endParaRPr lang="en-US">
              <a:latin typeface="Arial"/>
            </a:endParaRPr>
          </a:p>
        </p:txBody>
      </p:sp>
    </p:spTree>
    <p:extLst>
      <p:ext uri="{BB962C8B-B14F-4D97-AF65-F5344CB8AC3E}">
        <p14:creationId xmlns:p14="http://schemas.microsoft.com/office/powerpoint/2010/main" val="243137697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Access Models</a:t>
            </a:r>
            <a:endParaRPr lang="en-US" dirty="0"/>
          </a:p>
        </p:txBody>
      </p:sp>
      <p:sp>
        <p:nvSpPr>
          <p:cNvPr id="3" name="Content Placeholder 2"/>
          <p:cNvSpPr>
            <a:spLocks noGrp="1"/>
          </p:cNvSpPr>
          <p:nvPr>
            <p:ph idx="1"/>
          </p:nvPr>
        </p:nvSpPr>
        <p:spPr/>
        <p:txBody>
          <a:bodyPr/>
          <a:lstStyle/>
          <a:p>
            <a:r>
              <a:rPr lang="en-US" dirty="0"/>
              <a:t>These three basic structures, the directory, access control matrix and its subsets, </a:t>
            </a:r>
            <a:r>
              <a:rPr lang="en-US" dirty="0" smtClean="0"/>
              <a:t>and capability</a:t>
            </a:r>
            <a:r>
              <a:rPr lang="en-US" dirty="0"/>
              <a:t>, are the basis of access control systems implemented today. </a:t>
            </a:r>
            <a:endParaRPr lang="en-US" dirty="0" smtClean="0"/>
          </a:p>
          <a:p>
            <a:r>
              <a:rPr lang="en-US" dirty="0" smtClean="0"/>
              <a:t>Quite </a:t>
            </a:r>
            <a:r>
              <a:rPr lang="en-US" dirty="0"/>
              <a:t>apart from </a:t>
            </a:r>
            <a:r>
              <a:rPr lang="en-US" dirty="0" smtClean="0"/>
              <a:t>the mechanical </a:t>
            </a:r>
            <a:r>
              <a:rPr lang="en-US" dirty="0"/>
              <a:t>implementation of the access control matrix or its substructures, two </a:t>
            </a:r>
            <a:r>
              <a:rPr lang="en-US" dirty="0" smtClean="0"/>
              <a:t>access models </a:t>
            </a:r>
            <a:r>
              <a:rPr lang="en-US" dirty="0"/>
              <a:t>relate more specifically to the objective of access control: relating access to </a:t>
            </a:r>
            <a:r>
              <a:rPr lang="en-US" dirty="0" smtClean="0"/>
              <a:t>a subject’s </a:t>
            </a:r>
            <a:r>
              <a:rPr lang="en-US" dirty="0"/>
              <a:t>role or the context of the access</a:t>
            </a:r>
            <a:r>
              <a:rPr lang="en-US" dirty="0" smtClean="0"/>
              <a:t>.</a:t>
            </a:r>
          </a:p>
          <a:p>
            <a:pPr lvl="1"/>
            <a:r>
              <a:rPr lang="en-US" b="1" dirty="0"/>
              <a:t>Procedure-Oriented Access </a:t>
            </a:r>
            <a:r>
              <a:rPr lang="en-US" b="1" dirty="0" smtClean="0"/>
              <a:t>Control</a:t>
            </a:r>
          </a:p>
          <a:p>
            <a:pPr lvl="1"/>
            <a:r>
              <a:rPr lang="en-US" b="1" dirty="0"/>
              <a:t>Role-Based Access Control</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60</a:t>
            </a:fld>
            <a:endParaRPr lang="en-US">
              <a:latin typeface="Arial"/>
            </a:endParaRPr>
          </a:p>
        </p:txBody>
      </p:sp>
    </p:spTree>
    <p:extLst>
      <p:ext uri="{BB962C8B-B14F-4D97-AF65-F5344CB8AC3E}">
        <p14:creationId xmlns:p14="http://schemas.microsoft.com/office/powerpoint/2010/main" val="101253486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Role-Based Access </a:t>
            </a:r>
            <a:r>
              <a:rPr lang="en-US" dirty="0" smtClean="0"/>
              <a:t>Control</a:t>
            </a:r>
            <a:endParaRPr lang="en-US" dirty="0"/>
          </a:p>
        </p:txBody>
      </p:sp>
      <p:sp>
        <p:nvSpPr>
          <p:cNvPr id="3" name="Content Placeholder 2"/>
          <p:cNvSpPr>
            <a:spLocks noGrp="1"/>
          </p:cNvSpPr>
          <p:nvPr>
            <p:ph idx="1"/>
          </p:nvPr>
        </p:nvSpPr>
        <p:spPr/>
        <p:txBody>
          <a:bodyPr/>
          <a:lstStyle/>
          <a:p>
            <a:r>
              <a:rPr lang="en-US" dirty="0"/>
              <a:t>We have not yet distinguished among kinds of users, but we want </a:t>
            </a:r>
            <a:endParaRPr lang="en-US" dirty="0" smtClean="0"/>
          </a:p>
          <a:p>
            <a:pPr lvl="1"/>
            <a:r>
              <a:rPr lang="en-US" dirty="0" smtClean="0"/>
              <a:t>some </a:t>
            </a:r>
            <a:r>
              <a:rPr lang="en-US" dirty="0"/>
              <a:t>users (such </a:t>
            </a:r>
            <a:r>
              <a:rPr lang="en-US" dirty="0" smtClean="0"/>
              <a:t>as administrators</a:t>
            </a:r>
            <a:r>
              <a:rPr lang="en-US" dirty="0"/>
              <a:t>) to have significant privileges, </a:t>
            </a:r>
            <a:endParaRPr lang="en-US" dirty="0" smtClean="0"/>
          </a:p>
          <a:p>
            <a:pPr lvl="1"/>
            <a:r>
              <a:rPr lang="en-US" dirty="0" smtClean="0"/>
              <a:t>others </a:t>
            </a:r>
            <a:r>
              <a:rPr lang="en-US" dirty="0"/>
              <a:t>(such as regular users </a:t>
            </a:r>
            <a:r>
              <a:rPr lang="en-US" dirty="0" smtClean="0"/>
              <a:t>or guests</a:t>
            </a:r>
            <a:r>
              <a:rPr lang="en-US" dirty="0"/>
              <a:t>) to have lower privileges</a:t>
            </a:r>
            <a:r>
              <a:rPr lang="en-US" dirty="0" smtClean="0"/>
              <a:t>.</a:t>
            </a:r>
          </a:p>
          <a:p>
            <a:r>
              <a:rPr lang="en-US" b="1" dirty="0"/>
              <a:t>Role-based access control </a:t>
            </a:r>
            <a:r>
              <a:rPr lang="en-US" dirty="0"/>
              <a:t>lets us associate privileges </a:t>
            </a:r>
            <a:r>
              <a:rPr lang="en-US" dirty="0" smtClean="0"/>
              <a:t>with groups</a:t>
            </a:r>
            <a:r>
              <a:rPr lang="en-US" dirty="0"/>
              <a:t>, </a:t>
            </a:r>
            <a:endParaRPr lang="en-US" dirty="0" smtClean="0"/>
          </a:p>
          <a:p>
            <a:pPr lvl="1"/>
            <a:r>
              <a:rPr lang="en-US" dirty="0" smtClean="0"/>
              <a:t>such </a:t>
            </a:r>
            <a:r>
              <a:rPr lang="en-US" dirty="0"/>
              <a:t>as all administrators can do this or </a:t>
            </a:r>
            <a:endParaRPr lang="en-US" dirty="0" smtClean="0"/>
          </a:p>
          <a:p>
            <a:pPr lvl="1"/>
            <a:r>
              <a:rPr lang="en-US" dirty="0" smtClean="0"/>
              <a:t>candlestick </a:t>
            </a:r>
            <a:r>
              <a:rPr lang="en-US" dirty="0"/>
              <a:t>makers are forbidden to </a:t>
            </a:r>
            <a:r>
              <a:rPr lang="en-US" dirty="0" smtClean="0"/>
              <a:t>do that</a:t>
            </a:r>
          </a:p>
          <a:p>
            <a:r>
              <a:rPr lang="en-US" dirty="0"/>
              <a:t>Access control by role recognizes </a:t>
            </a:r>
            <a:r>
              <a:rPr lang="en-US" dirty="0">
                <a:solidFill>
                  <a:srgbClr val="FF0000"/>
                </a:solidFill>
              </a:rPr>
              <a:t>common needs </a:t>
            </a:r>
            <a:r>
              <a:rPr lang="en-US" dirty="0"/>
              <a:t>of all members of a set of </a:t>
            </a:r>
            <a:r>
              <a:rPr lang="en-US" dirty="0" smtClean="0"/>
              <a:t>subjects</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61</a:t>
            </a:fld>
            <a:endParaRPr lang="en-US">
              <a:latin typeface="Arial"/>
            </a:endParaRPr>
          </a:p>
        </p:txBody>
      </p:sp>
    </p:spTree>
    <p:extLst>
      <p:ext uri="{BB962C8B-B14F-4D97-AF65-F5344CB8AC3E}">
        <p14:creationId xmlns:p14="http://schemas.microsoft.com/office/powerpoint/2010/main" val="27423164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Procedure-Oriented Access </a:t>
            </a:r>
            <a:r>
              <a:rPr lang="en-US" dirty="0" smtClean="0"/>
              <a:t>Control</a:t>
            </a:r>
            <a:endParaRPr lang="en-US" dirty="0"/>
          </a:p>
        </p:txBody>
      </p:sp>
      <p:sp>
        <p:nvSpPr>
          <p:cNvPr id="3" name="Content Placeholder 2"/>
          <p:cNvSpPr>
            <a:spLocks noGrp="1"/>
          </p:cNvSpPr>
          <p:nvPr>
            <p:ph idx="1"/>
          </p:nvPr>
        </p:nvSpPr>
        <p:spPr/>
        <p:txBody>
          <a:bodyPr>
            <a:normAutofit fontScale="92500" lnSpcReduction="10000"/>
          </a:bodyPr>
          <a:lstStyle/>
          <a:p>
            <a:r>
              <a:rPr lang="en-US" dirty="0"/>
              <a:t>One goal of access control is restricting not just </a:t>
            </a:r>
            <a:r>
              <a:rPr lang="en-US" dirty="0">
                <a:solidFill>
                  <a:srgbClr val="FF0000"/>
                </a:solidFill>
              </a:rPr>
              <a:t>what</a:t>
            </a:r>
            <a:r>
              <a:rPr lang="en-US" dirty="0"/>
              <a:t> subjects have access to an </a:t>
            </a:r>
            <a:r>
              <a:rPr lang="en-US" dirty="0" smtClean="0"/>
              <a:t>object, but </a:t>
            </a:r>
            <a:r>
              <a:rPr lang="en-US" dirty="0"/>
              <a:t>also what they can </a:t>
            </a:r>
            <a:r>
              <a:rPr lang="en-US" i="1" dirty="0">
                <a:solidFill>
                  <a:srgbClr val="FF0000"/>
                </a:solidFill>
              </a:rPr>
              <a:t>do</a:t>
            </a:r>
            <a:r>
              <a:rPr lang="en-US" i="1" dirty="0"/>
              <a:t> </a:t>
            </a:r>
            <a:r>
              <a:rPr lang="en-US" dirty="0"/>
              <a:t>to that object</a:t>
            </a:r>
            <a:r>
              <a:rPr lang="en-US" dirty="0" smtClean="0"/>
              <a:t>.</a:t>
            </a:r>
          </a:p>
          <a:p>
            <a:r>
              <a:rPr lang="en-US" dirty="0"/>
              <a:t>Procedures can perform actions specific to a particular object in implementing access control</a:t>
            </a:r>
            <a:r>
              <a:rPr lang="en-US" dirty="0" smtClean="0"/>
              <a:t>.</a:t>
            </a:r>
          </a:p>
          <a:p>
            <a:r>
              <a:rPr lang="en-US" dirty="0"/>
              <a:t>Procedures can ensure that accesses to an object be made through a trusted interface.</a:t>
            </a:r>
          </a:p>
          <a:p>
            <a:pPr lvl="1"/>
            <a:r>
              <a:rPr lang="en-US" dirty="0"/>
              <a:t>For example, neither users nor general operating system routines might be allowed </a:t>
            </a:r>
            <a:r>
              <a:rPr lang="en-US" dirty="0" smtClean="0"/>
              <a:t>direct access </a:t>
            </a:r>
            <a:r>
              <a:rPr lang="en-US" dirty="0"/>
              <a:t>to the table of valid users. </a:t>
            </a:r>
            <a:endParaRPr lang="en-US" dirty="0" smtClean="0"/>
          </a:p>
          <a:p>
            <a:pPr lvl="1"/>
            <a:r>
              <a:rPr lang="en-US" dirty="0" smtClean="0"/>
              <a:t>Instead</a:t>
            </a:r>
            <a:r>
              <a:rPr lang="en-US" dirty="0"/>
              <a:t>, the only accesses allowed might be </a:t>
            </a:r>
            <a:r>
              <a:rPr lang="en-US" dirty="0" smtClean="0"/>
              <a:t>through three </a:t>
            </a:r>
            <a:r>
              <a:rPr lang="en-US" dirty="0"/>
              <a:t>procedures</a:t>
            </a:r>
            <a:r>
              <a:rPr lang="en-US" dirty="0" smtClean="0"/>
              <a:t>:</a:t>
            </a:r>
          </a:p>
          <a:p>
            <a:pPr lvl="2"/>
            <a:r>
              <a:rPr lang="en-US" dirty="0" smtClean="0"/>
              <a:t>one </a:t>
            </a:r>
            <a:r>
              <a:rPr lang="en-US" dirty="0"/>
              <a:t>to </a:t>
            </a:r>
            <a:r>
              <a:rPr lang="en-US" dirty="0">
                <a:solidFill>
                  <a:srgbClr val="FF0000"/>
                </a:solidFill>
              </a:rPr>
              <a:t>add a user</a:t>
            </a:r>
            <a:r>
              <a:rPr lang="en-US" dirty="0"/>
              <a:t>, </a:t>
            </a:r>
            <a:endParaRPr lang="en-US" dirty="0" smtClean="0"/>
          </a:p>
          <a:p>
            <a:pPr lvl="2"/>
            <a:r>
              <a:rPr lang="en-US" dirty="0" smtClean="0"/>
              <a:t>one </a:t>
            </a:r>
            <a:r>
              <a:rPr lang="en-US" dirty="0"/>
              <a:t>to </a:t>
            </a:r>
            <a:r>
              <a:rPr lang="en-US" dirty="0">
                <a:solidFill>
                  <a:srgbClr val="FF0000"/>
                </a:solidFill>
              </a:rPr>
              <a:t>delete a user</a:t>
            </a:r>
            <a:r>
              <a:rPr lang="en-US" dirty="0"/>
              <a:t>, and </a:t>
            </a:r>
            <a:endParaRPr lang="en-US" dirty="0" smtClean="0"/>
          </a:p>
          <a:p>
            <a:pPr lvl="2"/>
            <a:r>
              <a:rPr lang="en-US" dirty="0" smtClean="0"/>
              <a:t>one </a:t>
            </a:r>
            <a:r>
              <a:rPr lang="en-US" dirty="0"/>
              <a:t>to </a:t>
            </a:r>
            <a:r>
              <a:rPr lang="en-US" dirty="0">
                <a:solidFill>
                  <a:srgbClr val="FF0000"/>
                </a:solidFill>
              </a:rPr>
              <a:t>check</a:t>
            </a:r>
            <a:r>
              <a:rPr lang="en-US" dirty="0"/>
              <a:t> whether </a:t>
            </a:r>
            <a:r>
              <a:rPr lang="en-US" dirty="0" smtClean="0"/>
              <a:t>a particular </a:t>
            </a:r>
            <a:r>
              <a:rPr lang="en-US" dirty="0"/>
              <a:t>name corresponds to a valid user. </a:t>
            </a:r>
            <a:endParaRPr lang="en-US" dirty="0" smtClean="0"/>
          </a:p>
          <a:p>
            <a:pPr lvl="1"/>
            <a:r>
              <a:rPr lang="en-US" dirty="0" smtClean="0"/>
              <a:t>These </a:t>
            </a:r>
            <a:r>
              <a:rPr lang="en-US" dirty="0"/>
              <a:t>procedures, especially add and </a:t>
            </a:r>
            <a:r>
              <a:rPr lang="en-US" dirty="0" smtClean="0"/>
              <a:t>delete, could </a:t>
            </a:r>
            <a:r>
              <a:rPr lang="en-US" dirty="0"/>
              <a:t>use their own checks to make sure that calls to them are legitimate.</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62</a:t>
            </a:fld>
            <a:endParaRPr lang="en-US">
              <a:latin typeface="Arial"/>
            </a:endParaRPr>
          </a:p>
        </p:txBody>
      </p:sp>
    </p:spTree>
    <p:extLst>
      <p:ext uri="{BB962C8B-B14F-4D97-AF65-F5344CB8AC3E}">
        <p14:creationId xmlns:p14="http://schemas.microsoft.com/office/powerpoint/2010/main" val="549796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Encryption</a:t>
            </a:r>
          </a:p>
        </p:txBody>
      </p:sp>
      <p:sp>
        <p:nvSpPr>
          <p:cNvPr id="3" name="Content Placeholder 2"/>
          <p:cNvSpPr>
            <a:spLocks noGrp="1"/>
          </p:cNvSpPr>
          <p:nvPr>
            <p:ph idx="1"/>
          </p:nvPr>
        </p:nvSpPr>
        <p:spPr/>
        <p:txBody>
          <a:bodyPr>
            <a:normAutofit/>
          </a:bodyPr>
          <a:lstStyle/>
          <a:p>
            <a:r>
              <a:rPr lang="en-US" dirty="0"/>
              <a:t>Cryptography conceals </a:t>
            </a:r>
            <a:r>
              <a:rPr lang="en-US" dirty="0" smtClean="0"/>
              <a:t>data against unauthorized access</a:t>
            </a:r>
          </a:p>
          <a:p>
            <a:r>
              <a:rPr lang="en-US" dirty="0"/>
              <a:t>E</a:t>
            </a:r>
            <a:r>
              <a:rPr lang="en-US" dirty="0" smtClean="0"/>
              <a:t>ncryption </a:t>
            </a:r>
            <a:r>
              <a:rPr lang="en-US" dirty="0"/>
              <a:t>is like a machine: </a:t>
            </a:r>
            <a:endParaRPr lang="en-US" dirty="0" smtClean="0"/>
          </a:p>
          <a:p>
            <a:pPr lvl="1"/>
            <a:r>
              <a:rPr lang="en-US" dirty="0" smtClean="0"/>
              <a:t>you </a:t>
            </a:r>
            <a:r>
              <a:rPr lang="en-US" dirty="0"/>
              <a:t>put data </a:t>
            </a:r>
            <a:r>
              <a:rPr lang="en-US" dirty="0" smtClean="0"/>
              <a:t>in one </a:t>
            </a:r>
            <a:r>
              <a:rPr lang="en-US" dirty="0"/>
              <a:t>end, gears spin and lights flash, and you receive modified data out the other end</a:t>
            </a:r>
            <a:r>
              <a:rPr lang="en-US" dirty="0" smtClean="0"/>
              <a:t>.</a:t>
            </a:r>
          </a:p>
          <a:p>
            <a:r>
              <a:rPr lang="en-US" dirty="0" smtClean="0"/>
              <a:t>In fact</a:t>
            </a:r>
            <a:r>
              <a:rPr lang="en-US" dirty="0"/>
              <a:t>, some encryption devices used during World War </a:t>
            </a:r>
            <a:r>
              <a:rPr lang="en-US" dirty="0" smtClean="0"/>
              <a:t>I</a:t>
            </a:r>
          </a:p>
          <a:p>
            <a:pPr lvl="1"/>
            <a:r>
              <a:rPr lang="en-US" dirty="0" smtClean="0"/>
              <a:t>I </a:t>
            </a:r>
            <a:r>
              <a:rPr lang="en-US" dirty="0"/>
              <a:t>operated with actual gears </a:t>
            </a:r>
            <a:r>
              <a:rPr lang="en-US" dirty="0" smtClean="0"/>
              <a:t>and rotors</a:t>
            </a:r>
            <a:r>
              <a:rPr lang="en-US" dirty="0"/>
              <a:t>, and these devices were effective at deterring (although not always preventing) </a:t>
            </a:r>
            <a:r>
              <a:rPr lang="en-US" dirty="0" smtClean="0"/>
              <a:t>the opposite </a:t>
            </a:r>
            <a:r>
              <a:rPr lang="en-US" dirty="0"/>
              <a:t>side from reading the protected messages. </a:t>
            </a:r>
            <a:endParaRPr lang="en-US" dirty="0" smtClean="0"/>
          </a:p>
          <a:p>
            <a:r>
              <a:rPr lang="en-US" dirty="0" smtClean="0"/>
              <a:t>Now </a:t>
            </a:r>
            <a:r>
              <a:rPr lang="en-US" dirty="0"/>
              <a:t>the machinery has been </a:t>
            </a:r>
            <a:r>
              <a:rPr lang="en-US" dirty="0" smtClean="0"/>
              <a:t>replaced by </a:t>
            </a:r>
            <a:r>
              <a:rPr lang="en-US" dirty="0"/>
              <a:t>computer algorithms, but the principle is the same: </a:t>
            </a:r>
            <a:endParaRPr lang="en-US" dirty="0" smtClean="0"/>
          </a:p>
          <a:p>
            <a:pPr lvl="1"/>
            <a:r>
              <a:rPr lang="en-US" dirty="0" smtClean="0"/>
              <a:t>A </a:t>
            </a:r>
            <a:r>
              <a:rPr lang="en-US" dirty="0"/>
              <a:t>transformation makes </a:t>
            </a:r>
            <a:r>
              <a:rPr lang="en-US" dirty="0" smtClean="0"/>
              <a:t>data difficult </a:t>
            </a:r>
            <a:r>
              <a:rPr lang="en-US" dirty="0"/>
              <a:t>for an outsider to interpret.</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63</a:t>
            </a:fld>
            <a:endParaRPr lang="en-US">
              <a:latin typeface="Arial"/>
            </a:endParaRPr>
          </a:p>
        </p:txBody>
      </p:sp>
    </p:spTree>
    <p:extLst>
      <p:ext uri="{BB962C8B-B14F-4D97-AF65-F5344CB8AC3E}">
        <p14:creationId xmlns:p14="http://schemas.microsoft.com/office/powerpoint/2010/main" val="292910691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Addressed by Encryption</a:t>
            </a:r>
            <a:endParaRPr lang="en-US" dirty="0"/>
          </a:p>
        </p:txBody>
      </p:sp>
      <p:sp>
        <p:nvSpPr>
          <p:cNvPr id="3" name="Content Placeholder 2"/>
          <p:cNvSpPr>
            <a:spLocks noGrp="1"/>
          </p:cNvSpPr>
          <p:nvPr>
            <p:ph idx="1"/>
          </p:nvPr>
        </p:nvSpPr>
        <p:spPr/>
        <p:txBody>
          <a:bodyPr>
            <a:normAutofit/>
          </a:bodyPr>
          <a:lstStyle/>
          <a:p>
            <a:r>
              <a:rPr lang="en-US" sz="2800" dirty="0" smtClean="0"/>
              <a:t>Suppose a sender wants to send a message to a recipient. An attacker may attempt to</a:t>
            </a:r>
          </a:p>
          <a:p>
            <a:pPr lvl="1"/>
            <a:r>
              <a:rPr lang="en-US" i="1" dirty="0" smtClean="0"/>
              <a:t>block </a:t>
            </a:r>
            <a:r>
              <a:rPr lang="en-US" dirty="0"/>
              <a:t>it, by preventing its reaching </a:t>
            </a:r>
            <a:r>
              <a:rPr lang="en-US" dirty="0" smtClean="0"/>
              <a:t>destinations, </a:t>
            </a:r>
            <a:r>
              <a:rPr lang="en-US" dirty="0"/>
              <a:t>thereby affecting the availability of </a:t>
            </a:r>
            <a:r>
              <a:rPr lang="en-US" dirty="0" smtClean="0"/>
              <a:t>the message</a:t>
            </a:r>
            <a:endParaRPr lang="en-US" dirty="0"/>
          </a:p>
          <a:p>
            <a:pPr lvl="1"/>
            <a:r>
              <a:rPr lang="en-US" i="1" dirty="0" smtClean="0"/>
              <a:t>intercept </a:t>
            </a:r>
            <a:r>
              <a:rPr lang="en-US" dirty="0"/>
              <a:t>it, by reading or listening to the message, thereby affecting </a:t>
            </a:r>
            <a:r>
              <a:rPr lang="en-US" dirty="0" smtClean="0"/>
              <a:t>the confidentiality </a:t>
            </a:r>
            <a:r>
              <a:rPr lang="en-US" dirty="0"/>
              <a:t>of the message</a:t>
            </a:r>
          </a:p>
          <a:p>
            <a:pPr lvl="1"/>
            <a:r>
              <a:rPr lang="en-US" i="1" dirty="0" smtClean="0"/>
              <a:t>modify </a:t>
            </a:r>
            <a:r>
              <a:rPr lang="en-US" dirty="0"/>
              <a:t>it, by seizing the message and changing it in some way, affecting </a:t>
            </a:r>
            <a:r>
              <a:rPr lang="en-US" dirty="0" smtClean="0"/>
              <a:t>the message’s </a:t>
            </a:r>
            <a:r>
              <a:rPr lang="en-US" dirty="0"/>
              <a:t>integrity</a:t>
            </a:r>
          </a:p>
          <a:p>
            <a:pPr lvl="1"/>
            <a:r>
              <a:rPr lang="en-US" i="1" dirty="0" smtClean="0"/>
              <a:t>fabricate </a:t>
            </a:r>
            <a:r>
              <a:rPr lang="en-US" dirty="0"/>
              <a:t>an authentic-looking message, arranging for it to be delivered as if </a:t>
            </a:r>
            <a:r>
              <a:rPr lang="en-US" dirty="0" smtClean="0"/>
              <a:t>it came </a:t>
            </a:r>
            <a:r>
              <a:rPr lang="en-US" dirty="0"/>
              <a:t>from </a:t>
            </a:r>
            <a:r>
              <a:rPr lang="en-US" i="1" dirty="0"/>
              <a:t>S</a:t>
            </a:r>
            <a:r>
              <a:rPr lang="en-US" dirty="0"/>
              <a:t>, thereby also affecting the integrity of the message</a:t>
            </a:r>
            <a:endParaRPr lang="en-US" sz="3600"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64</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9776191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Encryption Terminology</a:t>
            </a:r>
            <a:endParaRPr lang="en-US" dirty="0"/>
          </a:p>
        </p:txBody>
      </p:sp>
      <p:sp>
        <p:nvSpPr>
          <p:cNvPr id="3" name="Content Placeholder 2"/>
          <p:cNvSpPr>
            <a:spLocks noGrp="1"/>
          </p:cNvSpPr>
          <p:nvPr>
            <p:ph idx="1"/>
          </p:nvPr>
        </p:nvSpPr>
        <p:spPr/>
        <p:txBody>
          <a:bodyPr/>
          <a:lstStyle/>
          <a:p>
            <a:r>
              <a:rPr lang="en-US" dirty="0" smtClean="0"/>
              <a:t>Sender</a:t>
            </a:r>
          </a:p>
          <a:p>
            <a:r>
              <a:rPr lang="en-US" dirty="0" smtClean="0"/>
              <a:t>Recipient</a:t>
            </a:r>
          </a:p>
          <a:p>
            <a:r>
              <a:rPr lang="en-US" dirty="0" smtClean="0"/>
              <a:t>Transmission medium</a:t>
            </a:r>
          </a:p>
          <a:p>
            <a:r>
              <a:rPr lang="en-US" dirty="0" smtClean="0"/>
              <a:t>Interceptor/intruder</a:t>
            </a:r>
          </a:p>
          <a:p>
            <a:r>
              <a:rPr lang="en-US" dirty="0" smtClean="0"/>
              <a:t>Encrypt, encode, or encipher</a:t>
            </a:r>
          </a:p>
          <a:p>
            <a:r>
              <a:rPr lang="en-US" dirty="0" smtClean="0"/>
              <a:t>Decrypt, decode, or decipher</a:t>
            </a:r>
          </a:p>
          <a:p>
            <a:r>
              <a:rPr lang="en-US" dirty="0" smtClean="0"/>
              <a:t>Cryptosystem</a:t>
            </a:r>
          </a:p>
          <a:p>
            <a:r>
              <a:rPr lang="en-US" dirty="0" smtClean="0"/>
              <a:t>Plaintext</a:t>
            </a:r>
          </a:p>
          <a:p>
            <a:r>
              <a:rPr lang="en-US" dirty="0" err="1" smtClean="0"/>
              <a:t>Ciphertext</a:t>
            </a:r>
            <a:endParaRPr lang="en-US" dirty="0" smtClean="0"/>
          </a:p>
          <a:p>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65</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49702354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Encryption/Decryption Process</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66</a:t>
            </a:fld>
            <a:endParaRPr lang="en-US">
              <a:latin typeface="Arial"/>
            </a:endParaRPr>
          </a:p>
        </p:txBody>
      </p:sp>
      <p:pic>
        <p:nvPicPr>
          <p:cNvPr id="11" name="Picture 10" descr="fig02-18.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944" y="2368879"/>
            <a:ext cx="8155054" cy="2106110"/>
          </a:xfrm>
          <a:prstGeom prst="rect">
            <a:avLst/>
          </a:prstGeom>
        </p:spPr>
      </p:pic>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1452550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Symmetric vs. Asymmetric</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67</a:t>
            </a:fld>
            <a:endParaRPr lang="en-US">
              <a:latin typeface="Arial"/>
            </a:endParaRPr>
          </a:p>
        </p:txBody>
      </p:sp>
      <p:pic>
        <p:nvPicPr>
          <p:cNvPr id="4" name="Picture 3" descr="fig02-19.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523999"/>
            <a:ext cx="8229600" cy="4784651"/>
          </a:xfrm>
          <a:prstGeom prst="rect">
            <a:avLst/>
          </a:prstGeom>
        </p:spPr>
      </p:pic>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26594691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 Ciphers</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68</a:t>
            </a:fld>
            <a:endParaRPr lang="en-US">
              <a:latin typeface="Arial"/>
            </a:endParaRPr>
          </a:p>
        </p:txBody>
      </p:sp>
      <p:pic>
        <p:nvPicPr>
          <p:cNvPr id="10" name="Picture 9" descr="fig02-20.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199" y="2108199"/>
            <a:ext cx="8229601" cy="2787878"/>
          </a:xfrm>
          <a:prstGeom prst="rect">
            <a:avLst/>
          </a:prstGeom>
        </p:spPr>
      </p:pic>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88225460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Block Ciphers</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69</a:t>
            </a:fld>
            <a:endParaRPr lang="en-US">
              <a:latin typeface="Arial"/>
            </a:endParaRPr>
          </a:p>
        </p:txBody>
      </p:sp>
      <p:pic>
        <p:nvPicPr>
          <p:cNvPr id="13" name="Picture 12" descr="fig02-21.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9864" y="1565754"/>
            <a:ext cx="6380136" cy="5131849"/>
          </a:xfrm>
          <a:prstGeom prst="rect">
            <a:avLst/>
          </a:prstGeom>
        </p:spPr>
      </p:pic>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387850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 for Chapter 2</a:t>
            </a:r>
            <a:endParaRPr lang="en-US" dirty="0"/>
          </a:p>
        </p:txBody>
      </p:sp>
      <p:sp>
        <p:nvSpPr>
          <p:cNvPr id="3" name="Content Placeholder 2"/>
          <p:cNvSpPr>
            <a:spLocks noGrp="1"/>
          </p:cNvSpPr>
          <p:nvPr>
            <p:ph idx="1"/>
          </p:nvPr>
        </p:nvSpPr>
        <p:spPr/>
        <p:txBody>
          <a:bodyPr/>
          <a:lstStyle/>
          <a:p>
            <a:r>
              <a:rPr lang="en-US" dirty="0" smtClean="0"/>
              <a:t>Survey authentication mechanisms</a:t>
            </a:r>
          </a:p>
          <a:p>
            <a:r>
              <a:rPr lang="en-US" dirty="0" smtClean="0"/>
              <a:t>List available access control implementation options</a:t>
            </a:r>
          </a:p>
          <a:p>
            <a:r>
              <a:rPr lang="en-US" dirty="0" smtClean="0"/>
              <a:t>Explain the problems encryption is designed to solve</a:t>
            </a:r>
          </a:p>
          <a:p>
            <a:r>
              <a:rPr lang="en-US" dirty="0" smtClean="0"/>
              <a:t>Understand the various categories of encryption tools as well as the strengths, weaknesses, and applications of each</a:t>
            </a:r>
          </a:p>
          <a:p>
            <a:r>
              <a:rPr lang="en-US" dirty="0" smtClean="0"/>
              <a:t>Learn about certificates and certificate authorities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7</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82658369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 vs. Block</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496504372"/>
              </p:ext>
            </p:extLst>
          </p:nvPr>
        </p:nvGraphicFramePr>
        <p:xfrm>
          <a:off x="641350" y="2043113"/>
          <a:ext cx="7920038" cy="4037012"/>
        </p:xfrm>
        <a:graphic>
          <a:graphicData uri="http://schemas.openxmlformats.org/presentationml/2006/ole">
            <mc:AlternateContent xmlns:mc="http://schemas.openxmlformats.org/markup-compatibility/2006">
              <mc:Choice xmlns:v="urn:schemas-microsoft-com:vml" Requires="v">
                <p:oleObj spid="_x0000_s30942" name="Document" r:id="rId3" imgW="5635587" imgH="2864895" progId="Word.Document.12">
                  <p:embed/>
                </p:oleObj>
              </mc:Choice>
              <mc:Fallback>
                <p:oleObj name="Document" r:id="rId3" imgW="5635587" imgH="2864895" progId="Word.Document.12">
                  <p:embed/>
                  <p:pic>
                    <p:nvPicPr>
                      <p:cNvPr id="0" name=""/>
                      <p:cNvPicPr/>
                      <p:nvPr/>
                    </p:nvPicPr>
                    <p:blipFill>
                      <a:blip r:embed="rId4"/>
                      <a:stretch>
                        <a:fillRect/>
                      </a:stretch>
                    </p:blipFill>
                    <p:spPr>
                      <a:xfrm>
                        <a:off x="641350" y="2043113"/>
                        <a:ext cx="7920038" cy="4037012"/>
                      </a:xfrm>
                      <a:prstGeom prst="rect">
                        <a:avLst/>
                      </a:prstGeom>
                    </p:spPr>
                  </p:pic>
                </p:oleObj>
              </mc:Fallback>
            </mc:AlternateContent>
          </a:graphicData>
        </a:graphic>
      </p:graphicFrame>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70</a:t>
            </a:fld>
            <a:endParaRPr lang="en-US">
              <a:latin typeface="Arial"/>
            </a:endParaRPr>
          </a:p>
        </p:txBody>
      </p:sp>
      <p:sp>
        <p:nvSpPr>
          <p:cNvPr id="6" name="Footer Placeholder 5"/>
          <p:cNvSpPr>
            <a:spLocks noGrp="1"/>
          </p:cNvSpPr>
          <p:nvPr>
            <p:ph type="ftr" sz="quarter" idx="11"/>
          </p:nvPr>
        </p:nvSpPr>
        <p:spPr>
          <a:xfrm>
            <a:off x="0" y="6472657"/>
            <a:ext cx="9144000" cy="329184"/>
          </a:xfrm>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59336858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 The Data Encryption Standard</a:t>
            </a:r>
            <a:endParaRPr lang="en-US" dirty="0"/>
          </a:p>
        </p:txBody>
      </p:sp>
      <p:sp>
        <p:nvSpPr>
          <p:cNvPr id="3" name="Content Placeholder 2"/>
          <p:cNvSpPr>
            <a:spLocks noGrp="1"/>
          </p:cNvSpPr>
          <p:nvPr>
            <p:ph idx="1"/>
          </p:nvPr>
        </p:nvSpPr>
        <p:spPr>
          <a:xfrm>
            <a:off x="457200" y="1410200"/>
            <a:ext cx="8229600" cy="4876800"/>
          </a:xfrm>
        </p:spPr>
        <p:txBody>
          <a:bodyPr/>
          <a:lstStyle/>
          <a:p>
            <a:r>
              <a:rPr lang="en-US" dirty="0" smtClean="0"/>
              <a:t>Symmetric block cipher</a:t>
            </a:r>
          </a:p>
          <a:p>
            <a:r>
              <a:rPr lang="en-US" dirty="0" smtClean="0"/>
              <a:t>Developed in 1976 by IBM for the US National Institute of Standards and Technology (NIST)</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71</a:t>
            </a:fld>
            <a:endParaRPr lang="en-US">
              <a:latin typeface="Arial"/>
            </a:endParaRPr>
          </a:p>
        </p:txBody>
      </p:sp>
      <p:sp>
        <p:nvSpPr>
          <p:cNvPr id="7" name="Footer Placeholder 6"/>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graphicFrame>
        <p:nvGraphicFramePr>
          <p:cNvPr id="8" name="Object 7"/>
          <p:cNvGraphicFramePr>
            <a:graphicFrameLocks noChangeAspect="1"/>
          </p:cNvGraphicFramePr>
          <p:nvPr>
            <p:extLst>
              <p:ext uri="{D42A27DB-BD31-4B8C-83A1-F6EECF244321}">
                <p14:modId xmlns:p14="http://schemas.microsoft.com/office/powerpoint/2010/main" val="838618531"/>
              </p:ext>
            </p:extLst>
          </p:nvPr>
        </p:nvGraphicFramePr>
        <p:xfrm>
          <a:off x="903288" y="2787650"/>
          <a:ext cx="7077075" cy="3865563"/>
        </p:xfrm>
        <a:graphic>
          <a:graphicData uri="http://schemas.openxmlformats.org/presentationml/2006/ole">
            <mc:AlternateContent xmlns:mc="http://schemas.openxmlformats.org/markup-compatibility/2006">
              <mc:Choice xmlns:v="urn:schemas-microsoft-com:vml" Requires="v">
                <p:oleObj spid="_x0000_s31967" name="Document" r:id="rId3" imgW="5625893" imgH="3073287" progId="Word.Document.12">
                  <p:embed/>
                </p:oleObj>
              </mc:Choice>
              <mc:Fallback>
                <p:oleObj name="Document" r:id="rId3" imgW="5625893" imgH="3073287" progId="Word.Document.12">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3288" y="2787650"/>
                        <a:ext cx="7077075" cy="386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92340158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AES: Advanced Encryption System</a:t>
            </a:r>
            <a:endParaRPr lang="en-US" dirty="0"/>
          </a:p>
        </p:txBody>
      </p:sp>
      <p:sp>
        <p:nvSpPr>
          <p:cNvPr id="3" name="Content Placeholder 2"/>
          <p:cNvSpPr>
            <a:spLocks noGrp="1"/>
          </p:cNvSpPr>
          <p:nvPr>
            <p:ph idx="1"/>
          </p:nvPr>
        </p:nvSpPr>
        <p:spPr>
          <a:xfrm>
            <a:off x="550775" y="1600200"/>
            <a:ext cx="3780590" cy="4876800"/>
          </a:xfrm>
        </p:spPr>
        <p:txBody>
          <a:bodyPr/>
          <a:lstStyle/>
          <a:p>
            <a:r>
              <a:rPr lang="en-US" dirty="0" smtClean="0"/>
              <a:t>Symmetric block cipher</a:t>
            </a:r>
          </a:p>
          <a:p>
            <a:r>
              <a:rPr lang="en-US" dirty="0" smtClean="0"/>
              <a:t>Developed in 1999 by independent Dutch cryptographers</a:t>
            </a:r>
          </a:p>
          <a:p>
            <a:r>
              <a:rPr lang="en-US" dirty="0" smtClean="0"/>
              <a:t>Still in common use</a:t>
            </a:r>
            <a:endParaRPr lang="en-US" dirty="0"/>
          </a:p>
        </p:txBody>
      </p:sp>
      <p:pic>
        <p:nvPicPr>
          <p:cNvPr id="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1293" y="1524000"/>
            <a:ext cx="3586676" cy="4937760"/>
          </a:xfrm>
          <a:prstGeom prst="rect">
            <a:avLst/>
          </a:prstGeom>
          <a:noFill/>
          <a:extLst>
            <a:ext uri="{909E8E84-426E-40dd-AFC4-6F175D3DCCD1}">
              <a14:hiddenFill xmlns="" xmlns:a14="http://schemas.microsoft.com/office/drawing/2010/main">
                <a:solidFill>
                  <a:srgbClr val="FFFFFF"/>
                </a:solidFill>
              </a14:hiddenFill>
            </a:ext>
          </a:extLst>
        </p:spPr>
      </p:pic>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72</a:t>
            </a:fld>
            <a:endParaRPr lang="en-US">
              <a:latin typeface="Arial"/>
            </a:endParaRPr>
          </a:p>
        </p:txBody>
      </p:sp>
      <p:sp>
        <p:nvSpPr>
          <p:cNvPr id="7" name="Footer Placeholder 6"/>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74977178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 vs. AES</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73</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3129863428"/>
              </p:ext>
            </p:extLst>
          </p:nvPr>
        </p:nvGraphicFramePr>
        <p:xfrm>
          <a:off x="582613" y="1646238"/>
          <a:ext cx="8039100" cy="4864100"/>
        </p:xfrm>
        <a:graphic>
          <a:graphicData uri="http://schemas.openxmlformats.org/presentationml/2006/ole">
            <mc:AlternateContent xmlns:mc="http://schemas.openxmlformats.org/markup-compatibility/2006">
              <mc:Choice xmlns:v="urn:schemas-microsoft-com:vml" Requires="v">
                <p:oleObj spid="_x0000_s34015" name="Document" r:id="rId4" imgW="5625893" imgH="3403475" progId="Word.Document.12">
                  <p:embed/>
                </p:oleObj>
              </mc:Choice>
              <mc:Fallback>
                <p:oleObj name="Document" r:id="rId4" imgW="5625893" imgH="3403475" progId="Word.Document.12">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2613" y="1646238"/>
                        <a:ext cx="8039100" cy="4864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54462385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Public Key (Asymmetric) Cryptography</a:t>
            </a:r>
            <a:endParaRPr lang="en-US" dirty="0"/>
          </a:p>
        </p:txBody>
      </p:sp>
      <p:sp>
        <p:nvSpPr>
          <p:cNvPr id="3" name="Content Placeholder 2"/>
          <p:cNvSpPr>
            <a:spLocks noGrp="1"/>
          </p:cNvSpPr>
          <p:nvPr>
            <p:ph idx="1"/>
          </p:nvPr>
        </p:nvSpPr>
        <p:spPr/>
        <p:txBody>
          <a:bodyPr>
            <a:normAutofit/>
          </a:bodyPr>
          <a:lstStyle/>
          <a:p>
            <a:r>
              <a:rPr lang="en-US" sz="3200" dirty="0" smtClean="0"/>
              <a:t>Instead of two users sharing one secret key, each user has two keys: one public and one private</a:t>
            </a:r>
          </a:p>
          <a:p>
            <a:r>
              <a:rPr lang="en-US" sz="3200" dirty="0" smtClean="0"/>
              <a:t>Messages encrypted using the user’s public key can only be decrypted using the user’s private key, and vice versa</a:t>
            </a:r>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74</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4741219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Secret Key vs. Public Key Encryption</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676307379"/>
              </p:ext>
            </p:extLst>
          </p:nvPr>
        </p:nvGraphicFramePr>
        <p:xfrm>
          <a:off x="181476" y="1791360"/>
          <a:ext cx="8797468" cy="4726405"/>
        </p:xfrm>
        <a:graphic>
          <a:graphicData uri="http://schemas.openxmlformats.org/presentationml/2006/ole">
            <mc:AlternateContent xmlns:mc="http://schemas.openxmlformats.org/markup-compatibility/2006">
              <mc:Choice xmlns:v="urn:schemas-microsoft-com:vml" Requires="v">
                <p:oleObj spid="_x0000_s35037" name="Document" r:id="rId4" imgW="5626100" imgH="3022600" progId="Word.Document.12">
                  <p:embed/>
                </p:oleObj>
              </mc:Choice>
              <mc:Fallback>
                <p:oleObj name="Document" r:id="rId4" imgW="5626100" imgH="3022600" progId="Word.Document.12">
                  <p:embed/>
                  <p:pic>
                    <p:nvPicPr>
                      <p:cNvPr id="0" name=""/>
                      <p:cNvPicPr/>
                      <p:nvPr/>
                    </p:nvPicPr>
                    <p:blipFill>
                      <a:blip r:embed="rId5"/>
                      <a:stretch>
                        <a:fillRect/>
                      </a:stretch>
                    </p:blipFill>
                    <p:spPr>
                      <a:xfrm>
                        <a:off x="181476" y="1791360"/>
                        <a:ext cx="8797468" cy="4726405"/>
                      </a:xfrm>
                      <a:prstGeom prst="rect">
                        <a:avLst/>
                      </a:prstGeom>
                    </p:spPr>
                  </p:pic>
                </p:oleObj>
              </mc:Fallback>
            </mc:AlternateContent>
          </a:graphicData>
        </a:graphic>
      </p:graphicFrame>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75</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96010804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Public Key to Exchange Secret Keys</a:t>
            </a:r>
            <a:endParaRPr lang="en-US" dirty="0"/>
          </a:p>
        </p:txBody>
      </p:sp>
      <p:sp>
        <p:nvSpPr>
          <p:cNvPr id="3" name="Slide Number Placeholder 2"/>
          <p:cNvSpPr>
            <a:spLocks noGrp="1"/>
          </p:cNvSpPr>
          <p:nvPr>
            <p:ph type="sldNum" sz="quarter" idx="12"/>
          </p:nvPr>
        </p:nvSpPr>
        <p:spPr/>
        <p:txBody>
          <a:bodyPr/>
          <a:lstStyle/>
          <a:p>
            <a:fld id="{5BFA158B-7C94-F543-87DB-41F59EA4FAFA}" type="slidenum">
              <a:rPr lang="en-US" smtClean="0">
                <a:latin typeface="Arial"/>
              </a:rPr>
              <a:pPr/>
              <a:t>76</a:t>
            </a:fld>
            <a:endParaRPr lang="en-US">
              <a:latin typeface="Arial"/>
            </a:endParaRPr>
          </a:p>
        </p:txBody>
      </p:sp>
      <p:pic>
        <p:nvPicPr>
          <p:cNvPr id="6" name="Content Placeholder 5" descr="fig02-24.eps"/>
          <p:cNvPicPr>
            <a:picLocks noGrp="1" noChangeAspect="1"/>
          </p:cNvPicPr>
          <p:nvPr>
            <p:ph idx="1"/>
          </p:nvPr>
        </p:nvPicPr>
        <p:blipFill rotWithShape="1">
          <a:blip r:embed="rId3">
            <a:extLst>
              <a:ext uri="{28A0092B-C50C-407E-A947-70E740481C1C}">
                <a14:useLocalDpi xmlns:a14="http://schemas.microsoft.com/office/drawing/2010/main" val="0"/>
              </a:ext>
            </a:extLst>
          </a:blip>
          <a:srcRect l="114" r="351"/>
          <a:stretch/>
        </p:blipFill>
        <p:spPr>
          <a:xfrm>
            <a:off x="71822" y="1887662"/>
            <a:ext cx="8996578" cy="3969489"/>
          </a:xfrm>
        </p:spPr>
      </p:pic>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47080004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 Key to Exchange Secret Keys</a:t>
            </a:r>
          </a:p>
        </p:txBody>
      </p:sp>
      <p:sp>
        <p:nvSpPr>
          <p:cNvPr id="3" name="Content Placeholder 2"/>
          <p:cNvSpPr>
            <a:spLocks noGrp="1"/>
          </p:cNvSpPr>
          <p:nvPr>
            <p:ph idx="1"/>
          </p:nvPr>
        </p:nvSpPr>
        <p:spPr/>
        <p:txBody>
          <a:bodyPr/>
          <a:lstStyle/>
          <a:p>
            <a:pPr marL="0" indent="0">
              <a:buNone/>
            </a:pPr>
            <a:r>
              <a:rPr lang="en-US" b="1" dirty="0"/>
              <a:t>1. </a:t>
            </a:r>
            <a:r>
              <a:rPr lang="en-US" dirty="0"/>
              <a:t>Amy says: Bill, please send me your public key.</a:t>
            </a:r>
          </a:p>
          <a:p>
            <a:pPr marL="0" indent="0">
              <a:buNone/>
            </a:pPr>
            <a:r>
              <a:rPr lang="en-US" b="1" dirty="0"/>
              <a:t>2. </a:t>
            </a:r>
            <a:r>
              <a:rPr lang="en-US" dirty="0"/>
              <a:t>Bill replies: Here, Amy; this is my public key.</a:t>
            </a:r>
          </a:p>
          <a:p>
            <a:pPr marL="0" indent="0">
              <a:buNone/>
            </a:pPr>
            <a:r>
              <a:rPr lang="en-US" b="1" dirty="0"/>
              <a:t>3. </a:t>
            </a:r>
            <a:r>
              <a:rPr lang="en-US" dirty="0"/>
              <a:t>Amy responds: Thanks. I have generated a symmetric key for us to use </a:t>
            </a:r>
            <a:r>
              <a:rPr lang="en-US" dirty="0" smtClean="0"/>
              <a:t>for this </a:t>
            </a:r>
            <a:r>
              <a:rPr lang="en-US" dirty="0"/>
              <a:t>interchange. I am sending you the symmetric key encrypted under </a:t>
            </a:r>
            <a:r>
              <a:rPr lang="en-US" dirty="0" smtClean="0"/>
              <a:t>your public </a:t>
            </a:r>
            <a:r>
              <a:rPr lang="en-US" dirty="0"/>
              <a:t>key.</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77</a:t>
            </a:fld>
            <a:endParaRPr lang="en-US">
              <a:latin typeface="Arial"/>
            </a:endParaRPr>
          </a:p>
        </p:txBody>
      </p:sp>
    </p:spTree>
    <p:extLst>
      <p:ext uri="{BB962C8B-B14F-4D97-AF65-F5344CB8AC3E}">
        <p14:creationId xmlns:p14="http://schemas.microsoft.com/office/powerpoint/2010/main" val="199952999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Exchange Man in the Middle</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78</a:t>
            </a:fld>
            <a:endParaRPr lang="en-US">
              <a:latin typeface="Arial"/>
            </a:endParaRPr>
          </a:p>
        </p:txBody>
      </p:sp>
      <p:pic>
        <p:nvPicPr>
          <p:cNvPr id="6" name="Content Placeholder 5" descr="fig02-25.eps"/>
          <p:cNvPicPr>
            <a:picLocks noGrp="1" noChangeAspect="1"/>
          </p:cNvPicPr>
          <p:nvPr>
            <p:ph idx="1"/>
          </p:nvPr>
        </p:nvPicPr>
        <p:blipFill rotWithShape="1">
          <a:blip r:embed="rId3">
            <a:extLst>
              <a:ext uri="{28A0092B-C50C-407E-A947-70E740481C1C}">
                <a14:useLocalDpi xmlns:a14="http://schemas.microsoft.com/office/drawing/2010/main" val="0"/>
              </a:ext>
            </a:extLst>
          </a:blip>
          <a:srcRect t="196" b="-1395"/>
          <a:stretch/>
        </p:blipFill>
        <p:spPr>
          <a:xfrm>
            <a:off x="1753954" y="1554236"/>
            <a:ext cx="5095647" cy="4846320"/>
          </a:xfrm>
        </p:spPr>
      </p:pic>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94050774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Exchange Man in the Middle</a:t>
            </a:r>
          </a:p>
        </p:txBody>
      </p:sp>
      <p:sp>
        <p:nvSpPr>
          <p:cNvPr id="3" name="Content Placeholder 2"/>
          <p:cNvSpPr>
            <a:spLocks noGrp="1"/>
          </p:cNvSpPr>
          <p:nvPr>
            <p:ph idx="1"/>
          </p:nvPr>
        </p:nvSpPr>
        <p:spPr/>
        <p:txBody>
          <a:bodyPr>
            <a:normAutofit fontScale="70000" lnSpcReduction="20000"/>
          </a:bodyPr>
          <a:lstStyle/>
          <a:p>
            <a:pPr marL="0" indent="0">
              <a:buNone/>
            </a:pPr>
            <a:r>
              <a:rPr lang="en-US" b="1" dirty="0"/>
              <a:t>1. </a:t>
            </a:r>
            <a:r>
              <a:rPr lang="en-US" dirty="0"/>
              <a:t>Amy says: Bill, please send me your public key.</a:t>
            </a:r>
          </a:p>
          <a:p>
            <a:pPr marL="0" indent="0">
              <a:buNone/>
            </a:pPr>
            <a:r>
              <a:rPr lang="en-US" b="1" dirty="0"/>
              <a:t>1a. </a:t>
            </a:r>
            <a:r>
              <a:rPr lang="en-US" dirty="0" err="1"/>
              <a:t>Malvolio</a:t>
            </a:r>
            <a:r>
              <a:rPr lang="en-US" dirty="0"/>
              <a:t> intercepts the message and fashions a new message to Bill, purporting</a:t>
            </a:r>
          </a:p>
          <a:p>
            <a:pPr marL="0" indent="0">
              <a:buNone/>
            </a:pPr>
            <a:r>
              <a:rPr lang="en-US" dirty="0"/>
              <a:t>to come from Amy but with </a:t>
            </a:r>
            <a:r>
              <a:rPr lang="en-US" dirty="0" err="1"/>
              <a:t>Malvolio’s</a:t>
            </a:r>
            <a:r>
              <a:rPr lang="en-US" dirty="0"/>
              <a:t> return address, asking for Bill’s public key.</a:t>
            </a:r>
          </a:p>
          <a:p>
            <a:pPr marL="0" indent="0">
              <a:buNone/>
            </a:pPr>
            <a:r>
              <a:rPr lang="en-US" b="1" dirty="0"/>
              <a:t>2. </a:t>
            </a:r>
            <a:r>
              <a:rPr lang="en-US" dirty="0"/>
              <a:t>Bill replies: Here, Amy; this is my public key. (Because of the return address</a:t>
            </a:r>
          </a:p>
          <a:p>
            <a:pPr marL="0" indent="0">
              <a:buNone/>
            </a:pPr>
            <a:r>
              <a:rPr lang="en-US" dirty="0"/>
              <a:t>in step 1a, this reply goes to </a:t>
            </a:r>
            <a:r>
              <a:rPr lang="en-US" dirty="0" err="1"/>
              <a:t>Malvolio</a:t>
            </a:r>
            <a:r>
              <a:rPr lang="en-US" dirty="0"/>
              <a:t>.)</a:t>
            </a:r>
          </a:p>
          <a:p>
            <a:pPr marL="0" indent="0">
              <a:buNone/>
            </a:pPr>
            <a:r>
              <a:rPr lang="en-US" b="1" dirty="0"/>
              <a:t>2a. </a:t>
            </a:r>
            <a:r>
              <a:rPr lang="en-US" dirty="0" err="1"/>
              <a:t>Malvolio</a:t>
            </a:r>
            <a:r>
              <a:rPr lang="en-US" dirty="0"/>
              <a:t> holds Bill’s public key and sends </a:t>
            </a:r>
            <a:r>
              <a:rPr lang="en-US" dirty="0" err="1"/>
              <a:t>Malvolio’s</a:t>
            </a:r>
            <a:r>
              <a:rPr lang="en-US" dirty="0"/>
              <a:t> own public key to Amy,</a:t>
            </a:r>
          </a:p>
          <a:p>
            <a:pPr marL="0" indent="0">
              <a:buNone/>
            </a:pPr>
            <a:r>
              <a:rPr lang="en-US" dirty="0"/>
              <a:t>alleging it is from Bill.</a:t>
            </a:r>
          </a:p>
          <a:p>
            <a:pPr marL="0" indent="0">
              <a:buNone/>
            </a:pPr>
            <a:r>
              <a:rPr lang="en-US" b="1" dirty="0"/>
              <a:t>3. </a:t>
            </a:r>
            <a:r>
              <a:rPr lang="en-US" dirty="0"/>
              <a:t>Amy responds: Thanks. I have generated a symmetric key for us to use for</a:t>
            </a:r>
          </a:p>
          <a:p>
            <a:pPr marL="0" indent="0">
              <a:buNone/>
            </a:pPr>
            <a:r>
              <a:rPr lang="en-US" dirty="0"/>
              <a:t>this interchange. I am sending you the symmetric key encrypted under your</a:t>
            </a:r>
          </a:p>
          <a:p>
            <a:pPr marL="0" indent="0">
              <a:buNone/>
            </a:pPr>
            <a:r>
              <a:rPr lang="en-US" dirty="0"/>
              <a:t>public key.</a:t>
            </a:r>
          </a:p>
          <a:p>
            <a:pPr marL="0" indent="0">
              <a:buNone/>
            </a:pPr>
            <a:r>
              <a:rPr lang="en-US" b="1" dirty="0"/>
              <a:t>3a. </a:t>
            </a:r>
            <a:r>
              <a:rPr lang="en-US" dirty="0" err="1"/>
              <a:t>Malvolio</a:t>
            </a:r>
            <a:r>
              <a:rPr lang="en-US" dirty="0"/>
              <a:t> intercepts this message and obtains and holds the symmetric key Amy</a:t>
            </a:r>
          </a:p>
          <a:p>
            <a:pPr marL="0" indent="0">
              <a:buNone/>
            </a:pPr>
            <a:r>
              <a:rPr lang="en-US" dirty="0"/>
              <a:t>has generated.</a:t>
            </a:r>
          </a:p>
          <a:p>
            <a:pPr marL="0" indent="0">
              <a:buNone/>
            </a:pPr>
            <a:r>
              <a:rPr lang="en-US" b="1" dirty="0"/>
              <a:t>3b. </a:t>
            </a:r>
            <a:r>
              <a:rPr lang="en-US" dirty="0" err="1"/>
              <a:t>Malvolio</a:t>
            </a:r>
            <a:r>
              <a:rPr lang="en-US" dirty="0"/>
              <a:t> generates a new symmetric key and sends it to Bill, with a message</a:t>
            </a:r>
          </a:p>
          <a:p>
            <a:pPr marL="0" indent="0">
              <a:buNone/>
            </a:pPr>
            <a:r>
              <a:rPr lang="en-US" dirty="0"/>
              <a:t>purportedly from Amy: Thanks. I have generated a symmetric key for us to use for</a:t>
            </a:r>
          </a:p>
          <a:p>
            <a:pPr marL="0" indent="0">
              <a:buNone/>
            </a:pPr>
            <a:r>
              <a:rPr lang="en-US" dirty="0"/>
              <a:t>this interchange. I am sending you the symmetric key encrypted under your public</a:t>
            </a:r>
          </a:p>
          <a:p>
            <a:pPr marL="0" indent="0">
              <a:buNone/>
            </a:pPr>
            <a:r>
              <a:rPr lang="en-US" dirty="0"/>
              <a:t>key.</a:t>
            </a:r>
          </a:p>
          <a:p>
            <a:pPr marL="0" indent="0">
              <a:buNone/>
            </a:pP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79</a:t>
            </a:fld>
            <a:endParaRPr lang="en-US">
              <a:latin typeface="Arial"/>
            </a:endParaRPr>
          </a:p>
        </p:txBody>
      </p:sp>
    </p:spTree>
    <p:extLst>
      <p:ext uri="{BB962C8B-B14F-4D97-AF65-F5344CB8AC3E}">
        <p14:creationId xmlns:p14="http://schemas.microsoft.com/office/powerpoint/2010/main" val="1247315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Identification vs. Authentication</a:t>
            </a:r>
          </a:p>
        </p:txBody>
      </p:sp>
      <p:sp>
        <p:nvSpPr>
          <p:cNvPr id="3" name="Content Placeholder 2"/>
          <p:cNvSpPr>
            <a:spLocks noGrp="1"/>
          </p:cNvSpPr>
          <p:nvPr>
            <p:ph idx="1"/>
          </p:nvPr>
        </p:nvSpPr>
        <p:spPr/>
        <p:txBody>
          <a:bodyPr>
            <a:normAutofit/>
          </a:bodyPr>
          <a:lstStyle/>
          <a:p>
            <a:r>
              <a:rPr lang="en-US" dirty="0"/>
              <a:t>A computer system does not have the cues we do with face-to-face communication </a:t>
            </a:r>
            <a:r>
              <a:rPr lang="en-US" dirty="0" smtClean="0"/>
              <a:t>that let </a:t>
            </a:r>
            <a:r>
              <a:rPr lang="en-US" dirty="0"/>
              <a:t>us recognize our friends. </a:t>
            </a:r>
            <a:endParaRPr lang="en-US" dirty="0" smtClean="0"/>
          </a:p>
          <a:p>
            <a:r>
              <a:rPr lang="en-US" dirty="0" smtClean="0"/>
              <a:t>Instead </a:t>
            </a:r>
            <a:r>
              <a:rPr lang="en-US" dirty="0"/>
              <a:t>computers depend on data to recognize others.</a:t>
            </a:r>
          </a:p>
          <a:p>
            <a:r>
              <a:rPr lang="en-US" dirty="0"/>
              <a:t>Determining who a person really is consists of two separate steps</a:t>
            </a:r>
            <a:r>
              <a:rPr lang="en-US" dirty="0" smtClean="0"/>
              <a:t>:</a:t>
            </a:r>
          </a:p>
          <a:p>
            <a:pPr lvl="1"/>
            <a:r>
              <a:rPr lang="en-US" b="1" dirty="0" smtClean="0"/>
              <a:t>Identification </a:t>
            </a:r>
            <a:r>
              <a:rPr lang="en-US" dirty="0"/>
              <a:t>is the act of asserting who a person is</a:t>
            </a:r>
            <a:r>
              <a:rPr lang="en-US" dirty="0" smtClean="0"/>
              <a:t>.</a:t>
            </a:r>
          </a:p>
          <a:p>
            <a:pPr lvl="2"/>
            <a:r>
              <a:rPr lang="en-US" dirty="0" smtClean="0"/>
              <a:t>User ID, email address ID</a:t>
            </a:r>
          </a:p>
          <a:p>
            <a:pPr lvl="2"/>
            <a:r>
              <a:rPr lang="en-US" b="1" dirty="0">
                <a:solidFill>
                  <a:srgbClr val="FF0000"/>
                </a:solidFill>
              </a:rPr>
              <a:t>Identities are typically public or well known.</a:t>
            </a:r>
            <a:endParaRPr lang="en-US" dirty="0">
              <a:solidFill>
                <a:srgbClr val="FF0000"/>
              </a:solidFill>
            </a:endParaRPr>
          </a:p>
          <a:p>
            <a:pPr lvl="1"/>
            <a:r>
              <a:rPr lang="en-US" b="1" dirty="0" smtClean="0"/>
              <a:t>Authentication </a:t>
            </a:r>
            <a:r>
              <a:rPr lang="en-US" dirty="0"/>
              <a:t>is the act of proving that asserted identity: that the person </a:t>
            </a:r>
            <a:r>
              <a:rPr lang="en-US" dirty="0" smtClean="0"/>
              <a:t>is who </a:t>
            </a:r>
            <a:r>
              <a:rPr lang="en-US" dirty="0"/>
              <a:t>she says she is</a:t>
            </a:r>
            <a:r>
              <a:rPr lang="en-US" dirty="0" smtClean="0"/>
              <a:t>.</a:t>
            </a:r>
          </a:p>
          <a:p>
            <a:pPr lvl="2"/>
            <a:r>
              <a:rPr lang="en-US" b="1" dirty="0">
                <a:solidFill>
                  <a:srgbClr val="FF0000"/>
                </a:solidFill>
              </a:rPr>
              <a:t>Authentication should be private.</a:t>
            </a: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8</a:t>
            </a:fld>
            <a:endParaRPr lang="en-US">
              <a:latin typeface="Arial"/>
            </a:endParaRPr>
          </a:p>
        </p:txBody>
      </p:sp>
    </p:spTree>
    <p:extLst>
      <p:ext uri="{BB962C8B-B14F-4D97-AF65-F5344CB8AC3E}">
        <p14:creationId xmlns:p14="http://schemas.microsoft.com/office/powerpoint/2010/main" val="250369059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Error Detecting Codes</a:t>
            </a:r>
            <a:endParaRPr lang="en-US" dirty="0"/>
          </a:p>
        </p:txBody>
      </p:sp>
      <p:sp>
        <p:nvSpPr>
          <p:cNvPr id="3" name="Content Placeholder 2"/>
          <p:cNvSpPr>
            <a:spLocks noGrp="1"/>
          </p:cNvSpPr>
          <p:nvPr>
            <p:ph idx="1"/>
          </p:nvPr>
        </p:nvSpPr>
        <p:spPr/>
        <p:txBody>
          <a:bodyPr/>
          <a:lstStyle/>
          <a:p>
            <a:r>
              <a:rPr lang="en-US" dirty="0" smtClean="0"/>
              <a:t>Demonstrates that a block of data has been modified</a:t>
            </a:r>
          </a:p>
          <a:p>
            <a:r>
              <a:rPr lang="en-US" dirty="0" smtClean="0"/>
              <a:t>Simple error detecting codes:</a:t>
            </a:r>
          </a:p>
          <a:p>
            <a:pPr lvl="1"/>
            <a:r>
              <a:rPr lang="en-US" dirty="0" smtClean="0"/>
              <a:t>Parity checks</a:t>
            </a:r>
          </a:p>
          <a:p>
            <a:pPr lvl="1"/>
            <a:r>
              <a:rPr lang="en-US" dirty="0" smtClean="0"/>
              <a:t>Cyclic redundancy checks</a:t>
            </a:r>
          </a:p>
          <a:p>
            <a:r>
              <a:rPr lang="en-US" dirty="0" smtClean="0"/>
              <a:t>Cryptographic error detecting codes:</a:t>
            </a:r>
          </a:p>
          <a:p>
            <a:pPr lvl="1"/>
            <a:r>
              <a:rPr lang="en-US" dirty="0" smtClean="0"/>
              <a:t>One-way hash functions</a:t>
            </a:r>
          </a:p>
          <a:p>
            <a:pPr lvl="1"/>
            <a:r>
              <a:rPr lang="en-US" dirty="0" smtClean="0"/>
              <a:t>Cryptographic checksums</a:t>
            </a:r>
          </a:p>
          <a:p>
            <a:pPr lvl="1"/>
            <a:r>
              <a:rPr lang="en-US" dirty="0" smtClean="0"/>
              <a:t>Digital signatures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80</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56051723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Parity Check</a:t>
            </a:r>
            <a:endParaRPr lang="en-US" dirty="0"/>
          </a:p>
        </p:txBody>
      </p:sp>
      <p:grpSp>
        <p:nvGrpSpPr>
          <p:cNvPr id="6" name="Group 5"/>
          <p:cNvGrpSpPr/>
          <p:nvPr/>
        </p:nvGrpSpPr>
        <p:grpSpPr>
          <a:xfrm>
            <a:off x="737929" y="2194168"/>
            <a:ext cx="8339220" cy="4057269"/>
            <a:chOff x="737929" y="2194168"/>
            <a:chExt cx="8339220" cy="4057269"/>
          </a:xfrm>
        </p:grpSpPr>
        <p:graphicFrame>
          <p:nvGraphicFramePr>
            <p:cNvPr id="4" name="Object 3"/>
            <p:cNvGraphicFramePr>
              <a:graphicFrameLocks noChangeAspect="1"/>
            </p:cNvGraphicFramePr>
            <p:nvPr>
              <p:extLst>
                <p:ext uri="{D42A27DB-BD31-4B8C-83A1-F6EECF244321}">
                  <p14:modId xmlns:p14="http://schemas.microsoft.com/office/powerpoint/2010/main" val="477098214"/>
                </p:ext>
              </p:extLst>
            </p:nvPr>
          </p:nvGraphicFramePr>
          <p:xfrm>
            <a:off x="737929" y="2194168"/>
            <a:ext cx="8339220" cy="3407220"/>
          </p:xfrm>
          <a:graphic>
            <a:graphicData uri="http://schemas.openxmlformats.org/presentationml/2006/ole">
              <mc:AlternateContent xmlns:mc="http://schemas.openxmlformats.org/markup-compatibility/2006">
                <mc:Choice xmlns:v="urn:schemas-microsoft-com:vml" Requires="v">
                  <p:oleObj spid="_x0000_s37085" name="Document" r:id="rId3" imgW="5626100" imgH="2298700" progId="Word.Document.12">
                    <p:embed/>
                  </p:oleObj>
                </mc:Choice>
                <mc:Fallback>
                  <p:oleObj name="Document" r:id="rId3" imgW="5626100" imgH="2298700" progId="Word.Document.12">
                    <p:embed/>
                    <p:pic>
                      <p:nvPicPr>
                        <p:cNvPr id="0" name=""/>
                        <p:cNvPicPr/>
                        <p:nvPr/>
                      </p:nvPicPr>
                      <p:blipFill>
                        <a:blip r:embed="rId4"/>
                        <a:stretch>
                          <a:fillRect/>
                        </a:stretch>
                      </p:blipFill>
                      <p:spPr>
                        <a:xfrm>
                          <a:off x="737929" y="2194168"/>
                          <a:ext cx="8339220" cy="3407220"/>
                        </a:xfrm>
                        <a:prstGeom prst="rect">
                          <a:avLst/>
                        </a:prstGeom>
                      </p:spPr>
                    </p:pic>
                  </p:oleObj>
                </mc:Fallback>
              </mc:AlternateContent>
            </a:graphicData>
          </a:graphic>
        </p:graphicFrame>
        <p:sp>
          <p:nvSpPr>
            <p:cNvPr id="5" name="TextBox 4"/>
            <p:cNvSpPr txBox="1"/>
            <p:nvPr/>
          </p:nvSpPr>
          <p:spPr>
            <a:xfrm>
              <a:off x="2138947" y="5882105"/>
              <a:ext cx="184666" cy="369332"/>
            </a:xfrm>
            <a:prstGeom prst="rect">
              <a:avLst/>
            </a:prstGeom>
            <a:noFill/>
          </p:spPr>
          <p:txBody>
            <a:bodyPr wrap="none" rtlCol="0">
              <a:spAutoFit/>
            </a:bodyPr>
            <a:lstStyle/>
            <a:p>
              <a:endParaRPr lang="en-US" dirty="0">
                <a:solidFill>
                  <a:srgbClr val="292934"/>
                </a:solidFill>
                <a:latin typeface="Arial"/>
              </a:endParaRPr>
            </a:p>
          </p:txBody>
        </p:sp>
      </p:grpSp>
      <p:sp>
        <p:nvSpPr>
          <p:cNvPr id="3" name="Slide Number Placeholder 2"/>
          <p:cNvSpPr>
            <a:spLocks noGrp="1"/>
          </p:cNvSpPr>
          <p:nvPr>
            <p:ph type="sldNum" sz="quarter" idx="12"/>
          </p:nvPr>
        </p:nvSpPr>
        <p:spPr/>
        <p:txBody>
          <a:bodyPr/>
          <a:lstStyle/>
          <a:p>
            <a:fld id="{FD01F0F2-74A4-EF40-82B3-DFFDF0BA3880}" type="slidenum">
              <a:rPr lang="en-US" smtClean="0">
                <a:latin typeface="Arial"/>
              </a:rPr>
              <a:pPr/>
              <a:t>81</a:t>
            </a:fld>
            <a:endParaRPr lang="en-US">
              <a:latin typeface="Arial"/>
            </a:endParaRPr>
          </a:p>
        </p:txBody>
      </p:sp>
      <p:sp>
        <p:nvSpPr>
          <p:cNvPr id="8" name="Footer Placeholder 7"/>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9028198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One-Way Hash Function</a:t>
            </a:r>
          </a:p>
        </p:txBody>
      </p:sp>
      <p:sp>
        <p:nvSpPr>
          <p:cNvPr id="3" name="Text Placeholder 2"/>
          <p:cNvSpPr>
            <a:spLocks noGrp="1"/>
          </p:cNvSpPr>
          <p:nvPr>
            <p:ph type="body" idx="1"/>
          </p:nvPr>
        </p:nvSpPr>
        <p:spPr/>
        <p:txBody>
          <a:bodyPr/>
          <a:lstStyle/>
          <a:p>
            <a:r>
              <a:rPr lang="en-US" dirty="0"/>
              <a:t>Functions </a:t>
            </a:r>
            <a:r>
              <a:rPr lang="en-US" dirty="0" smtClean="0"/>
              <a:t>are </a:t>
            </a:r>
            <a:r>
              <a:rPr lang="en-US" dirty="0"/>
              <a:t>much easier </a:t>
            </a:r>
            <a:r>
              <a:rPr lang="en-US" dirty="0" smtClean="0"/>
              <a:t>to compute </a:t>
            </a:r>
            <a:r>
              <a:rPr lang="en-US" dirty="0"/>
              <a:t>than their inverses, are called </a:t>
            </a:r>
            <a:r>
              <a:rPr lang="en-US" b="1" dirty="0"/>
              <a:t>one-way functions</a:t>
            </a:r>
            <a:r>
              <a:rPr lang="en-US" dirty="0"/>
              <a:t>.</a:t>
            </a:r>
            <a:endParaRPr lang="en-US" dirty="0" smtClean="0"/>
          </a:p>
          <a:p>
            <a:r>
              <a:rPr lang="en-US" dirty="0" smtClean="0"/>
              <a:t>For </a:t>
            </a:r>
            <a:r>
              <a:rPr lang="en-US" dirty="0"/>
              <a:t>a simple example, </a:t>
            </a:r>
            <a:endParaRPr lang="en-US" dirty="0" smtClean="0"/>
          </a:p>
          <a:p>
            <a:pPr lvl="1"/>
            <a:r>
              <a:rPr lang="en-US" dirty="0" smtClean="0"/>
              <a:t>consider </a:t>
            </a:r>
            <a:r>
              <a:rPr lang="en-US" dirty="0"/>
              <a:t>the cube function, </a:t>
            </a:r>
            <a:r>
              <a:rPr lang="en-US" i="1" dirty="0"/>
              <a:t>y </a:t>
            </a:r>
            <a:r>
              <a:rPr lang="en-US" dirty="0"/>
              <a:t>= </a:t>
            </a:r>
            <a:r>
              <a:rPr lang="en-US" i="1" dirty="0"/>
              <a:t>x3</a:t>
            </a:r>
            <a:r>
              <a:rPr lang="en-US" dirty="0"/>
              <a:t>. Computing </a:t>
            </a:r>
            <a:r>
              <a:rPr lang="en-US" i="1" dirty="0"/>
              <a:t>x3 </a:t>
            </a:r>
            <a:r>
              <a:rPr lang="en-US" dirty="0"/>
              <a:t>by hand, </a:t>
            </a:r>
            <a:r>
              <a:rPr lang="en-US" dirty="0" smtClean="0"/>
              <a:t>with pencil </a:t>
            </a:r>
            <a:r>
              <a:rPr lang="en-US" dirty="0"/>
              <a:t>and paper, or with a calculator is not hard. But the inverse function, , </a:t>
            </a:r>
            <a:r>
              <a:rPr lang="en-US"/>
              <a:t>is </a:t>
            </a:r>
            <a:r>
              <a:rPr lang="en-US" smtClean="0"/>
              <a:t>much more </a:t>
            </a:r>
            <a:r>
              <a:rPr lang="en-US" dirty="0"/>
              <a:t>difficult to compute.</a:t>
            </a:r>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82</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56773263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One-Way Hash Function</a:t>
            </a:r>
            <a:endParaRPr lang="en-US" dirty="0"/>
          </a:p>
        </p:txBody>
      </p:sp>
      <p:sp>
        <p:nvSpPr>
          <p:cNvPr id="3" name="Slide Number Placeholder 2"/>
          <p:cNvSpPr>
            <a:spLocks noGrp="1"/>
          </p:cNvSpPr>
          <p:nvPr>
            <p:ph type="sldNum" sz="quarter" idx="12"/>
          </p:nvPr>
        </p:nvSpPr>
        <p:spPr/>
        <p:txBody>
          <a:bodyPr/>
          <a:lstStyle/>
          <a:p>
            <a:fld id="{FD01F0F2-74A4-EF40-82B3-DFFDF0BA3880}" type="slidenum">
              <a:rPr lang="en-US" smtClean="0">
                <a:latin typeface="Arial"/>
              </a:rPr>
              <a:pPr/>
              <a:t>83</a:t>
            </a:fld>
            <a:endParaRPr lang="en-US">
              <a:latin typeface="Arial"/>
            </a:endParaRPr>
          </a:p>
        </p:txBody>
      </p:sp>
      <p:grpSp>
        <p:nvGrpSpPr>
          <p:cNvPr id="9" name="Group 8"/>
          <p:cNvGrpSpPr/>
          <p:nvPr/>
        </p:nvGrpSpPr>
        <p:grpSpPr>
          <a:xfrm>
            <a:off x="2907563" y="1599590"/>
            <a:ext cx="3309214" cy="4754880"/>
            <a:chOff x="2814505" y="1599590"/>
            <a:chExt cx="3309214" cy="5050906"/>
          </a:xfrm>
        </p:grpSpPr>
        <p:pic>
          <p:nvPicPr>
            <p:cNvPr id="7" name="Picture 6" descr="fig02-33.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4505" y="1599590"/>
              <a:ext cx="3309214" cy="5050906"/>
            </a:xfrm>
            <a:prstGeom prst="rect">
              <a:avLst/>
            </a:prstGeom>
          </p:spPr>
        </p:pic>
        <p:sp>
          <p:nvSpPr>
            <p:cNvPr id="8" name="Rectangle 7"/>
            <p:cNvSpPr/>
            <p:nvPr/>
          </p:nvSpPr>
          <p:spPr>
            <a:xfrm>
              <a:off x="5125781" y="2600333"/>
              <a:ext cx="997938" cy="69543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gr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94425191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One-Way Hash Function</a:t>
            </a:r>
          </a:p>
        </p:txBody>
      </p:sp>
      <p:sp>
        <p:nvSpPr>
          <p:cNvPr id="3" name="Text Placeholder 2"/>
          <p:cNvSpPr>
            <a:spLocks noGrp="1"/>
          </p:cNvSpPr>
          <p:nvPr>
            <p:ph type="body" idx="1"/>
          </p:nvPr>
        </p:nvSpPr>
        <p:spPr/>
        <p:txBody>
          <a:bodyPr/>
          <a:lstStyle/>
          <a:p>
            <a:r>
              <a:rPr lang="en-US" dirty="0"/>
              <a:t>The one-way property guards against malicious modification: An attacker </a:t>
            </a:r>
            <a:r>
              <a:rPr lang="en-US" dirty="0" smtClean="0"/>
              <a:t>cannot “undo</a:t>
            </a:r>
            <a:r>
              <a:rPr lang="en-US" dirty="0"/>
              <a:t>” the function to see what the original file was, so there is no simple way to find </a:t>
            </a:r>
            <a:r>
              <a:rPr lang="en-US" dirty="0" smtClean="0"/>
              <a:t>a set </a:t>
            </a:r>
            <a:r>
              <a:rPr lang="en-US" dirty="0"/>
              <a:t>of changes that produce the same function value.</a:t>
            </a:r>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84</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3670511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a:t>
            </a:r>
            <a:r>
              <a:rPr lang="en-US" dirty="0" smtClean="0"/>
              <a:t>Signature-Motivation Example</a:t>
            </a:r>
            <a:endParaRPr lang="en-US" dirty="0"/>
          </a:p>
        </p:txBody>
      </p:sp>
      <p:sp>
        <p:nvSpPr>
          <p:cNvPr id="3" name="Text Placeholder 2"/>
          <p:cNvSpPr>
            <a:spLocks noGrp="1"/>
          </p:cNvSpPr>
          <p:nvPr>
            <p:ph type="body" idx="1"/>
          </p:nvPr>
        </p:nvSpPr>
        <p:spPr/>
        <p:txBody>
          <a:bodyPr>
            <a:normAutofit fontScale="92500" lnSpcReduction="10000"/>
          </a:bodyPr>
          <a:lstStyle/>
          <a:p>
            <a:r>
              <a:rPr lang="en-US" dirty="0"/>
              <a:t>Suppose </a:t>
            </a:r>
            <a:r>
              <a:rPr lang="en-US" dirty="0">
                <a:solidFill>
                  <a:srgbClr val="FF0000"/>
                </a:solidFill>
              </a:rPr>
              <a:t>Sheila</a:t>
            </a:r>
            <a:r>
              <a:rPr lang="en-US" dirty="0"/>
              <a:t> sends her bank a message authorizing it to </a:t>
            </a:r>
            <a:r>
              <a:rPr lang="en-US" dirty="0">
                <a:solidFill>
                  <a:srgbClr val="FF0000"/>
                </a:solidFill>
              </a:rPr>
              <a:t>transfer $100 </a:t>
            </a:r>
            <a:r>
              <a:rPr lang="en-US" dirty="0"/>
              <a:t>to </a:t>
            </a:r>
            <a:r>
              <a:rPr lang="en-US" dirty="0" smtClean="0">
                <a:solidFill>
                  <a:srgbClr val="FF0000"/>
                </a:solidFill>
              </a:rPr>
              <a:t>Rob</a:t>
            </a:r>
            <a:r>
              <a:rPr lang="en-US" dirty="0" smtClean="0"/>
              <a:t>. </a:t>
            </a:r>
          </a:p>
          <a:p>
            <a:r>
              <a:rPr lang="en-US" dirty="0" smtClean="0"/>
              <a:t>Sheila’s </a:t>
            </a:r>
            <a:r>
              <a:rPr lang="en-US" dirty="0"/>
              <a:t>bank must be able to verify and prove that the message really came from Sheila </a:t>
            </a:r>
            <a:r>
              <a:rPr lang="en-US" dirty="0" smtClean="0"/>
              <a:t>if she </a:t>
            </a:r>
            <a:r>
              <a:rPr lang="en-US" dirty="0"/>
              <a:t>should later disavow sending the message. (This property is called </a:t>
            </a:r>
            <a:r>
              <a:rPr lang="en-US" b="1" dirty="0">
                <a:solidFill>
                  <a:srgbClr val="FF0000"/>
                </a:solidFill>
              </a:rPr>
              <a:t>non-repudiation</a:t>
            </a:r>
            <a:r>
              <a:rPr lang="en-US" dirty="0"/>
              <a:t>.)</a:t>
            </a:r>
          </a:p>
          <a:p>
            <a:r>
              <a:rPr lang="en-US" dirty="0"/>
              <a:t>The bank also wants to know that the message is entirely Sheila’s, that it has not </a:t>
            </a:r>
            <a:r>
              <a:rPr lang="en-US" dirty="0" smtClean="0"/>
              <a:t>been altered </a:t>
            </a:r>
            <a:r>
              <a:rPr lang="en-US" dirty="0"/>
              <a:t>along the way</a:t>
            </a:r>
            <a:r>
              <a:rPr lang="en-US" dirty="0" smtClean="0"/>
              <a:t>. (</a:t>
            </a:r>
            <a:r>
              <a:rPr lang="en-US" dirty="0" smtClean="0">
                <a:solidFill>
                  <a:srgbClr val="FF0000"/>
                </a:solidFill>
              </a:rPr>
              <a:t>Integrity</a:t>
            </a:r>
            <a:r>
              <a:rPr lang="en-US" dirty="0" smtClean="0"/>
              <a:t>) </a:t>
            </a:r>
          </a:p>
          <a:p>
            <a:r>
              <a:rPr lang="en-US" dirty="0" smtClean="0"/>
              <a:t>For </a:t>
            </a:r>
            <a:r>
              <a:rPr lang="en-US" dirty="0"/>
              <a:t>her part, Sheila wants to be certain that her bank cannot </a:t>
            </a:r>
            <a:r>
              <a:rPr lang="en-US" dirty="0" smtClean="0"/>
              <a:t>forge such </a:t>
            </a:r>
            <a:r>
              <a:rPr lang="en-US" dirty="0"/>
              <a:t>messages. (This property is called </a:t>
            </a:r>
            <a:r>
              <a:rPr lang="en-US" b="1" dirty="0">
                <a:solidFill>
                  <a:srgbClr val="FF0000"/>
                </a:solidFill>
              </a:rPr>
              <a:t>authenticity</a:t>
            </a:r>
            <a:r>
              <a:rPr lang="en-US" dirty="0"/>
              <a:t>.) </a:t>
            </a:r>
            <a:endParaRPr lang="en-US" dirty="0" smtClean="0"/>
          </a:p>
          <a:p>
            <a:r>
              <a:rPr lang="en-US" dirty="0" smtClean="0"/>
              <a:t>Both </a:t>
            </a:r>
            <a:r>
              <a:rPr lang="en-US" dirty="0"/>
              <a:t>parties want to be sure that </a:t>
            </a:r>
            <a:r>
              <a:rPr lang="en-US" dirty="0" smtClean="0"/>
              <a:t>the message </a:t>
            </a:r>
            <a:r>
              <a:rPr lang="en-US" dirty="0"/>
              <a:t>is new, not a reuse of a previous message, and that it has not been altered </a:t>
            </a:r>
            <a:r>
              <a:rPr lang="en-US" dirty="0" smtClean="0"/>
              <a:t>during transmission</a:t>
            </a:r>
            <a:r>
              <a:rPr lang="en-US" dirty="0"/>
              <a:t>. Using electronic signals instead of paper complicates this process.</a:t>
            </a:r>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85</a:t>
            </a:fld>
            <a:endParaRPr lang="en-US">
              <a:latin typeface="Arial"/>
            </a:endParaRPr>
          </a:p>
        </p:txBody>
      </p:sp>
      <p:sp>
        <p:nvSpPr>
          <p:cNvPr id="5" name="Footer Placeholder 4"/>
          <p:cNvSpPr>
            <a:spLocks noGrp="1"/>
          </p:cNvSpPr>
          <p:nvPr>
            <p:ph type="ftr" sz="quarter" idx="11"/>
          </p:nvPr>
        </p:nvSpPr>
        <p:spPr>
          <a:xfrm>
            <a:off x="0" y="6528816"/>
            <a:ext cx="9144000" cy="329184"/>
          </a:xfrm>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443908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a:t>
            </a:r>
            <a:r>
              <a:rPr lang="en-US" dirty="0" smtClean="0"/>
              <a:t>Signature</a:t>
            </a:r>
            <a:endParaRPr lang="en-US" dirty="0"/>
          </a:p>
        </p:txBody>
      </p:sp>
      <p:sp>
        <p:nvSpPr>
          <p:cNvPr id="3" name="Text Placeholder 2"/>
          <p:cNvSpPr>
            <a:spLocks noGrp="1"/>
          </p:cNvSpPr>
          <p:nvPr>
            <p:ph type="body" idx="1"/>
          </p:nvPr>
        </p:nvSpPr>
        <p:spPr/>
        <p:txBody>
          <a:bodyPr/>
          <a:lstStyle/>
          <a:p>
            <a:r>
              <a:rPr lang="en-US" dirty="0"/>
              <a:t>A </a:t>
            </a:r>
            <a:r>
              <a:rPr lang="en-US" b="1" dirty="0"/>
              <a:t>digital signature </a:t>
            </a:r>
            <a:r>
              <a:rPr lang="en-US" dirty="0"/>
              <a:t>is a protocol </a:t>
            </a:r>
            <a:r>
              <a:rPr lang="en-US" dirty="0" smtClean="0"/>
              <a:t>that produces </a:t>
            </a:r>
            <a:r>
              <a:rPr lang="en-US" dirty="0"/>
              <a:t>the same effect as a real signature: </a:t>
            </a:r>
            <a:endParaRPr lang="en-US" dirty="0" smtClean="0"/>
          </a:p>
          <a:p>
            <a:r>
              <a:rPr lang="en-US" dirty="0" smtClean="0"/>
              <a:t>It </a:t>
            </a:r>
            <a:r>
              <a:rPr lang="en-US" dirty="0"/>
              <a:t>is a mark that only the sender can make </a:t>
            </a:r>
            <a:r>
              <a:rPr lang="en-US" dirty="0" smtClean="0"/>
              <a:t>but that </a:t>
            </a:r>
            <a:r>
              <a:rPr lang="en-US" dirty="0"/>
              <a:t>other people can easily recognize as belonging to the sender.</a:t>
            </a:r>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86</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00302020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a:t>
            </a:r>
            <a:r>
              <a:rPr lang="en-US" dirty="0" smtClean="0"/>
              <a:t>Signature – two conditions</a:t>
            </a:r>
            <a:endParaRPr lang="en-US" dirty="0"/>
          </a:p>
        </p:txBody>
      </p:sp>
      <p:sp>
        <p:nvSpPr>
          <p:cNvPr id="3" name="Text Placeholder 2"/>
          <p:cNvSpPr>
            <a:spLocks noGrp="1"/>
          </p:cNvSpPr>
          <p:nvPr>
            <p:ph type="body" idx="1"/>
          </p:nvPr>
        </p:nvSpPr>
        <p:spPr/>
        <p:txBody>
          <a:bodyPr/>
          <a:lstStyle/>
          <a:p>
            <a:r>
              <a:rPr lang="en-US" i="1" dirty="0" smtClean="0"/>
              <a:t>unforgeable</a:t>
            </a:r>
            <a:r>
              <a:rPr lang="en-US" dirty="0"/>
              <a:t>. </a:t>
            </a:r>
            <a:endParaRPr lang="en-US" dirty="0" smtClean="0"/>
          </a:p>
          <a:p>
            <a:pPr lvl="1"/>
            <a:r>
              <a:rPr lang="en-US" dirty="0" smtClean="0"/>
              <a:t>If </a:t>
            </a:r>
            <a:r>
              <a:rPr lang="en-US" dirty="0"/>
              <a:t>person </a:t>
            </a:r>
            <a:r>
              <a:rPr lang="en-US" i="1" dirty="0"/>
              <a:t>S </a:t>
            </a:r>
            <a:r>
              <a:rPr lang="en-US" dirty="0"/>
              <a:t>signs message </a:t>
            </a:r>
            <a:r>
              <a:rPr lang="en-US" i="1" dirty="0"/>
              <a:t>M </a:t>
            </a:r>
            <a:r>
              <a:rPr lang="en-US" dirty="0"/>
              <a:t>with signature </a:t>
            </a:r>
            <a:r>
              <a:rPr lang="en-US" i="1" dirty="0"/>
              <a:t>Sig</a:t>
            </a:r>
            <a:r>
              <a:rPr lang="en-US" dirty="0"/>
              <a:t>(</a:t>
            </a:r>
            <a:r>
              <a:rPr lang="en-US" i="1" dirty="0"/>
              <a:t>S,M</a:t>
            </a:r>
            <a:r>
              <a:rPr lang="en-US" dirty="0" smtClean="0"/>
              <a:t>), no </a:t>
            </a:r>
            <a:r>
              <a:rPr lang="en-US" dirty="0"/>
              <a:t>one else can produce the pair [</a:t>
            </a:r>
            <a:r>
              <a:rPr lang="en-US" i="1" dirty="0" err="1"/>
              <a:t>M,Sig</a:t>
            </a:r>
            <a:r>
              <a:rPr lang="en-US" dirty="0"/>
              <a:t>(</a:t>
            </a:r>
            <a:r>
              <a:rPr lang="en-US" i="1" dirty="0"/>
              <a:t>S,M</a:t>
            </a:r>
            <a:r>
              <a:rPr lang="en-US" dirty="0"/>
              <a:t>)].</a:t>
            </a:r>
          </a:p>
          <a:p>
            <a:r>
              <a:rPr lang="en-US" i="1" dirty="0" smtClean="0"/>
              <a:t>authentic</a:t>
            </a:r>
            <a:r>
              <a:rPr lang="en-US" dirty="0"/>
              <a:t>. </a:t>
            </a:r>
            <a:endParaRPr lang="en-US" dirty="0" smtClean="0"/>
          </a:p>
          <a:p>
            <a:pPr lvl="1"/>
            <a:r>
              <a:rPr lang="en-US" dirty="0" smtClean="0"/>
              <a:t>If </a:t>
            </a:r>
            <a:r>
              <a:rPr lang="en-US" dirty="0"/>
              <a:t>a person </a:t>
            </a:r>
            <a:r>
              <a:rPr lang="en-US" i="1" dirty="0"/>
              <a:t>R </a:t>
            </a:r>
            <a:r>
              <a:rPr lang="en-US" dirty="0"/>
              <a:t>receives the pair [</a:t>
            </a:r>
            <a:r>
              <a:rPr lang="en-US" i="1" dirty="0"/>
              <a:t>M, Sig</a:t>
            </a:r>
            <a:r>
              <a:rPr lang="en-US" dirty="0"/>
              <a:t>(</a:t>
            </a:r>
            <a:r>
              <a:rPr lang="en-US" i="1" dirty="0"/>
              <a:t>S,M</a:t>
            </a:r>
            <a:r>
              <a:rPr lang="en-US" dirty="0"/>
              <a:t>)] </a:t>
            </a:r>
            <a:r>
              <a:rPr lang="en-US" dirty="0" smtClean="0"/>
              <a:t>purportedly from </a:t>
            </a:r>
            <a:r>
              <a:rPr lang="en-US" i="1" dirty="0"/>
              <a:t>S</a:t>
            </a:r>
            <a:r>
              <a:rPr lang="en-US" dirty="0"/>
              <a:t>, </a:t>
            </a:r>
            <a:r>
              <a:rPr lang="en-US" i="1" dirty="0"/>
              <a:t>R </a:t>
            </a:r>
            <a:r>
              <a:rPr lang="en-US" dirty="0"/>
              <a:t>can check that the signature is really from </a:t>
            </a:r>
            <a:r>
              <a:rPr lang="en-US" i="1" dirty="0"/>
              <a:t>S</a:t>
            </a:r>
            <a:r>
              <a:rPr lang="en-US" dirty="0"/>
              <a:t>. </a:t>
            </a:r>
            <a:endParaRPr lang="en-US" dirty="0" smtClean="0"/>
          </a:p>
          <a:p>
            <a:pPr lvl="1"/>
            <a:r>
              <a:rPr lang="en-US" dirty="0" smtClean="0"/>
              <a:t>Only </a:t>
            </a:r>
            <a:r>
              <a:rPr lang="en-US" i="1" dirty="0"/>
              <a:t>S </a:t>
            </a:r>
            <a:r>
              <a:rPr lang="en-US" dirty="0"/>
              <a:t>could </a:t>
            </a:r>
            <a:r>
              <a:rPr lang="en-US" dirty="0" smtClean="0"/>
              <a:t>have created </a:t>
            </a:r>
            <a:r>
              <a:rPr lang="en-US" dirty="0"/>
              <a:t>this signature, and the signature is firmly attached to </a:t>
            </a:r>
            <a:r>
              <a:rPr lang="en-US" i="1" dirty="0"/>
              <a:t>M</a:t>
            </a:r>
            <a:r>
              <a:rPr lang="en-US" dirty="0"/>
              <a:t>.</a:t>
            </a:r>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87</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70355609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Digital Signature</a:t>
            </a:r>
            <a:endParaRPr lang="en-US" dirty="0"/>
          </a:p>
        </p:txBody>
      </p:sp>
      <p:sp>
        <p:nvSpPr>
          <p:cNvPr id="3" name="Slide Number Placeholder 2"/>
          <p:cNvSpPr>
            <a:spLocks noGrp="1"/>
          </p:cNvSpPr>
          <p:nvPr>
            <p:ph type="sldNum" sz="quarter" idx="12"/>
          </p:nvPr>
        </p:nvSpPr>
        <p:spPr/>
        <p:txBody>
          <a:bodyPr/>
          <a:lstStyle/>
          <a:p>
            <a:fld id="{FD01F0F2-74A4-EF40-82B3-DFFDF0BA3880}" type="slidenum">
              <a:rPr lang="en-US" smtClean="0">
                <a:latin typeface="Arial"/>
              </a:rPr>
              <a:pPr/>
              <a:t>88</a:t>
            </a:fld>
            <a:endParaRPr lang="en-US">
              <a:latin typeface="Arial"/>
            </a:endParaRPr>
          </a:p>
        </p:txBody>
      </p:sp>
      <p:pic>
        <p:nvPicPr>
          <p:cNvPr id="21" name="Picture 20" descr="fig02-26.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99" y="2184431"/>
            <a:ext cx="8324281" cy="2396384"/>
          </a:xfrm>
          <a:prstGeom prst="rect">
            <a:avLst/>
          </a:prstGeom>
        </p:spPr>
      </p:pic>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05418829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Plan to Build </a:t>
            </a:r>
            <a:r>
              <a:rPr lang="en-US" dirty="0"/>
              <a:t>Digital </a:t>
            </a:r>
            <a:r>
              <a:rPr lang="en-US" dirty="0" smtClean="0"/>
              <a:t>Signatures</a:t>
            </a:r>
            <a:endParaRPr lang="en-US" dirty="0"/>
          </a:p>
        </p:txBody>
      </p:sp>
      <p:sp>
        <p:nvSpPr>
          <p:cNvPr id="3" name="Text Placeholder 2"/>
          <p:cNvSpPr>
            <a:spLocks noGrp="1"/>
          </p:cNvSpPr>
          <p:nvPr>
            <p:ph type="body" idx="1"/>
          </p:nvPr>
        </p:nvSpPr>
        <p:spPr/>
        <p:txBody>
          <a:bodyPr/>
          <a:lstStyle/>
          <a:p>
            <a:r>
              <a:rPr lang="en-US" dirty="0" smtClean="0"/>
              <a:t>digital signature = public </a:t>
            </a:r>
            <a:r>
              <a:rPr lang="en-US" dirty="0"/>
              <a:t>key cryptography </a:t>
            </a:r>
            <a:r>
              <a:rPr lang="en-US" dirty="0" smtClean="0"/>
              <a:t>+</a:t>
            </a:r>
            <a:r>
              <a:rPr lang="en-US" dirty="0"/>
              <a:t> </a:t>
            </a:r>
            <a:r>
              <a:rPr lang="en-US" dirty="0" smtClean="0"/>
              <a:t>secure </a:t>
            </a:r>
            <a:r>
              <a:rPr lang="en-US" dirty="0"/>
              <a:t>message digests. </a:t>
            </a:r>
            <a:endParaRPr lang="en-US" dirty="0" smtClean="0"/>
          </a:p>
          <a:p>
            <a:r>
              <a:rPr lang="en-US" dirty="0" smtClean="0"/>
              <a:t>These </a:t>
            </a:r>
            <a:r>
              <a:rPr lang="en-US" dirty="0"/>
              <a:t>two pieces together are technically enough to make </a:t>
            </a:r>
            <a:r>
              <a:rPr lang="en-US" dirty="0" smtClean="0"/>
              <a:t>a digital </a:t>
            </a:r>
            <a:r>
              <a:rPr lang="en-US" dirty="0"/>
              <a:t>signature, but they do not address </a:t>
            </a:r>
            <a:r>
              <a:rPr lang="en-US" dirty="0">
                <a:solidFill>
                  <a:srgbClr val="FF0000"/>
                </a:solidFill>
              </a:rPr>
              <a:t>authenticity</a:t>
            </a:r>
            <a:r>
              <a:rPr lang="en-US" dirty="0"/>
              <a:t>. </a:t>
            </a:r>
            <a:endParaRPr lang="en-US" dirty="0" smtClean="0"/>
          </a:p>
          <a:p>
            <a:r>
              <a:rPr lang="en-US" dirty="0" smtClean="0"/>
              <a:t>For </a:t>
            </a:r>
            <a:r>
              <a:rPr lang="en-US" dirty="0"/>
              <a:t>that, we need a structure </a:t>
            </a:r>
            <a:r>
              <a:rPr lang="en-US" dirty="0" smtClean="0"/>
              <a:t>that binds </a:t>
            </a:r>
            <a:r>
              <a:rPr lang="en-US" dirty="0"/>
              <a:t>a user’s identity and public key in a trustworthy way. Such a structure is called </a:t>
            </a:r>
            <a:r>
              <a:rPr lang="en-US" dirty="0" smtClean="0"/>
              <a:t>a </a:t>
            </a:r>
            <a:r>
              <a:rPr lang="en-US" dirty="0" smtClean="0">
                <a:solidFill>
                  <a:srgbClr val="FF0000"/>
                </a:solidFill>
              </a:rPr>
              <a:t>certificate</a:t>
            </a:r>
            <a:r>
              <a:rPr lang="en-US" dirty="0"/>
              <a:t>. </a:t>
            </a:r>
            <a:endParaRPr lang="en-US" dirty="0" smtClean="0"/>
          </a:p>
          <a:p>
            <a:r>
              <a:rPr lang="en-US" dirty="0" smtClean="0"/>
              <a:t>Finally</a:t>
            </a:r>
            <a:r>
              <a:rPr lang="en-US" dirty="0"/>
              <a:t>, we present an infrastructure for transmitting and validating certificates.</a:t>
            </a:r>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89</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505772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9</a:t>
            </a:fld>
            <a:endParaRPr lang="en-US">
              <a:latin typeface="Arial"/>
            </a:endParaRPr>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pic>
        <p:nvPicPr>
          <p:cNvPr id="6" name="Picture 5"/>
          <p:cNvPicPr>
            <a:picLocks noChangeAspect="1"/>
          </p:cNvPicPr>
          <p:nvPr/>
        </p:nvPicPr>
        <p:blipFill>
          <a:blip r:embed="rId3"/>
          <a:stretch>
            <a:fillRect/>
          </a:stretch>
        </p:blipFill>
        <p:spPr>
          <a:xfrm>
            <a:off x="717218" y="928931"/>
            <a:ext cx="7442088" cy="4992035"/>
          </a:xfrm>
          <a:prstGeom prst="rect">
            <a:avLst/>
          </a:prstGeom>
        </p:spPr>
      </p:pic>
    </p:spTree>
    <p:extLst>
      <p:ext uri="{BB962C8B-B14F-4D97-AF65-F5344CB8AC3E}">
        <p14:creationId xmlns:p14="http://schemas.microsoft.com/office/powerpoint/2010/main" val="399662733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 Keys for Signatures</a:t>
            </a:r>
          </a:p>
        </p:txBody>
      </p:sp>
      <p:sp>
        <p:nvSpPr>
          <p:cNvPr id="3" name="Text Placeholder 2"/>
          <p:cNvSpPr>
            <a:spLocks noGrp="1"/>
          </p:cNvSpPr>
          <p:nvPr>
            <p:ph type="body" idx="1"/>
          </p:nvPr>
        </p:nvSpPr>
        <p:spPr/>
        <p:txBody>
          <a:bodyPr/>
          <a:lstStyle/>
          <a:p>
            <a:r>
              <a:rPr lang="en-US" dirty="0"/>
              <a:t>This test satisfies the </a:t>
            </a:r>
            <a:r>
              <a:rPr lang="en-US" dirty="0">
                <a:solidFill>
                  <a:srgbClr val="FF0000"/>
                </a:solidFill>
              </a:rPr>
              <a:t>authenticity</a:t>
            </a:r>
            <a:r>
              <a:rPr lang="en-US" dirty="0"/>
              <a:t> requirement</a:t>
            </a:r>
            <a:r>
              <a:rPr lang="en-US" dirty="0" smtClean="0"/>
              <a:t>.</a:t>
            </a:r>
          </a:p>
          <a:p>
            <a:r>
              <a:rPr lang="en-US" dirty="0" smtClean="0"/>
              <a:t>Opposite way of using public key encryption</a:t>
            </a:r>
            <a:endParaRPr lang="en-US" dirty="0"/>
          </a:p>
          <a:p>
            <a:r>
              <a:rPr lang="en-US" i="1" dirty="0" smtClean="0"/>
              <a:t>S </a:t>
            </a:r>
            <a:r>
              <a:rPr lang="en-US" dirty="0"/>
              <a:t>wishes to send </a:t>
            </a:r>
            <a:r>
              <a:rPr lang="en-US" i="1" dirty="0"/>
              <a:t>M </a:t>
            </a:r>
            <a:r>
              <a:rPr lang="en-US" dirty="0"/>
              <a:t>to </a:t>
            </a:r>
            <a:r>
              <a:rPr lang="en-US" i="1" dirty="0" smtClean="0"/>
              <a:t>R</a:t>
            </a:r>
          </a:p>
          <a:p>
            <a:pPr lvl="1"/>
            <a:r>
              <a:rPr lang="en-US" i="1" dirty="0"/>
              <a:t>S </a:t>
            </a:r>
            <a:r>
              <a:rPr lang="en-US" dirty="0"/>
              <a:t>uses the authenticity transformation to produce </a:t>
            </a:r>
            <a:r>
              <a:rPr lang="en-US" i="1" dirty="0"/>
              <a:t>D</a:t>
            </a:r>
            <a:r>
              <a:rPr lang="en-US" dirty="0"/>
              <a:t>(</a:t>
            </a:r>
            <a:r>
              <a:rPr lang="en-US" i="1" dirty="0"/>
              <a:t>M, KS</a:t>
            </a:r>
            <a:r>
              <a:rPr lang="en-US" dirty="0" smtClean="0"/>
              <a:t>). //use S’s </a:t>
            </a:r>
            <a:r>
              <a:rPr lang="en-US" dirty="0" smtClean="0">
                <a:solidFill>
                  <a:srgbClr val="FF0000"/>
                </a:solidFill>
              </a:rPr>
              <a:t>private</a:t>
            </a:r>
            <a:r>
              <a:rPr lang="en-US" dirty="0" smtClean="0"/>
              <a:t> key</a:t>
            </a:r>
            <a:endParaRPr lang="en-US" dirty="0"/>
          </a:p>
          <a:p>
            <a:pPr lvl="1"/>
            <a:r>
              <a:rPr lang="en-US" i="1" dirty="0"/>
              <a:t>S </a:t>
            </a:r>
            <a:r>
              <a:rPr lang="en-US" dirty="0"/>
              <a:t>then sends </a:t>
            </a:r>
            <a:r>
              <a:rPr lang="en-US" i="1" dirty="0"/>
              <a:t>D</a:t>
            </a:r>
            <a:r>
              <a:rPr lang="en-US" dirty="0"/>
              <a:t>(</a:t>
            </a:r>
            <a:r>
              <a:rPr lang="en-US" i="1" dirty="0"/>
              <a:t>M, KS</a:t>
            </a:r>
            <a:r>
              <a:rPr lang="en-US" dirty="0"/>
              <a:t>) to </a:t>
            </a:r>
            <a:r>
              <a:rPr lang="en-US" i="1" dirty="0"/>
              <a:t>R</a:t>
            </a:r>
            <a:r>
              <a:rPr lang="en-US" dirty="0"/>
              <a:t>. </a:t>
            </a:r>
            <a:endParaRPr lang="en-US" dirty="0" smtClean="0"/>
          </a:p>
          <a:p>
            <a:pPr lvl="1"/>
            <a:r>
              <a:rPr lang="en-US" i="1" dirty="0" smtClean="0"/>
              <a:t>R </a:t>
            </a:r>
            <a:r>
              <a:rPr lang="en-US" dirty="0"/>
              <a:t>decodes the message with the public key transformation </a:t>
            </a:r>
            <a:r>
              <a:rPr lang="en-US" dirty="0" smtClean="0"/>
              <a:t>of </a:t>
            </a:r>
            <a:r>
              <a:rPr lang="en-US" i="1" dirty="0" smtClean="0"/>
              <a:t>S</a:t>
            </a:r>
            <a:r>
              <a:rPr lang="en-US" dirty="0"/>
              <a:t>, computing </a:t>
            </a:r>
            <a:r>
              <a:rPr lang="en-US" i="1" dirty="0"/>
              <a:t>E</a:t>
            </a:r>
            <a:r>
              <a:rPr lang="en-US" dirty="0"/>
              <a:t>(</a:t>
            </a:r>
            <a:r>
              <a:rPr lang="en-US" i="1" dirty="0"/>
              <a:t>D</a:t>
            </a:r>
            <a:r>
              <a:rPr lang="en-US" dirty="0"/>
              <a:t>(</a:t>
            </a:r>
            <a:r>
              <a:rPr lang="en-US" i="1" dirty="0"/>
              <a:t>M, KS</a:t>
            </a:r>
            <a:r>
              <a:rPr lang="en-US" dirty="0"/>
              <a:t>), </a:t>
            </a:r>
            <a:r>
              <a:rPr lang="en-US" i="1" dirty="0"/>
              <a:t>KS</a:t>
            </a:r>
            <a:r>
              <a:rPr lang="en-US" dirty="0"/>
              <a:t>) = </a:t>
            </a:r>
            <a:r>
              <a:rPr lang="en-US" i="1" dirty="0"/>
              <a:t>M</a:t>
            </a:r>
            <a:r>
              <a:rPr lang="en-US" dirty="0"/>
              <a:t>. </a:t>
            </a:r>
            <a:endParaRPr lang="en-US" dirty="0" smtClean="0"/>
          </a:p>
          <a:p>
            <a:r>
              <a:rPr lang="en-US" dirty="0" smtClean="0"/>
              <a:t>Since </a:t>
            </a:r>
            <a:r>
              <a:rPr lang="en-US" dirty="0"/>
              <a:t>only </a:t>
            </a:r>
            <a:r>
              <a:rPr lang="en-US" i="1" dirty="0"/>
              <a:t>S </a:t>
            </a:r>
            <a:r>
              <a:rPr lang="en-US" dirty="0"/>
              <a:t>can create a message that makes </a:t>
            </a:r>
            <a:r>
              <a:rPr lang="en-US" dirty="0" smtClean="0"/>
              <a:t>sense under </a:t>
            </a:r>
            <a:r>
              <a:rPr lang="en-US" i="1" dirty="0"/>
              <a:t>E</a:t>
            </a:r>
            <a:r>
              <a:rPr lang="en-US" dirty="0"/>
              <a:t>(–,</a:t>
            </a:r>
            <a:r>
              <a:rPr lang="en-US" i="1" dirty="0"/>
              <a:t>KS</a:t>
            </a:r>
            <a:r>
              <a:rPr lang="en-US" dirty="0"/>
              <a:t>), the message must genuinely have come from </a:t>
            </a:r>
            <a:r>
              <a:rPr lang="en-US" i="1" dirty="0"/>
              <a:t>S</a:t>
            </a:r>
            <a:r>
              <a:rPr lang="en-US" dirty="0"/>
              <a:t>. </a:t>
            </a:r>
            <a:endParaRPr lang="en-US" dirty="0" smtClean="0"/>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90</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18698268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 Keys for Signatures</a:t>
            </a:r>
          </a:p>
        </p:txBody>
      </p:sp>
      <p:sp>
        <p:nvSpPr>
          <p:cNvPr id="3" name="Text Placeholder 2"/>
          <p:cNvSpPr>
            <a:spLocks noGrp="1"/>
          </p:cNvSpPr>
          <p:nvPr>
            <p:ph type="body" idx="1"/>
          </p:nvPr>
        </p:nvSpPr>
        <p:spPr/>
        <p:txBody>
          <a:bodyPr/>
          <a:lstStyle/>
          <a:p>
            <a:r>
              <a:rPr lang="en-US" dirty="0"/>
              <a:t>This test satisfies the </a:t>
            </a:r>
            <a:r>
              <a:rPr lang="en-US" dirty="0" smtClean="0">
                <a:solidFill>
                  <a:srgbClr val="FF0000"/>
                </a:solidFill>
              </a:rPr>
              <a:t>unforgeable</a:t>
            </a:r>
            <a:r>
              <a:rPr lang="en-US" dirty="0" smtClean="0"/>
              <a:t> requirement.</a:t>
            </a:r>
          </a:p>
          <a:p>
            <a:r>
              <a:rPr lang="en-US" i="1" dirty="0"/>
              <a:t>R </a:t>
            </a:r>
            <a:r>
              <a:rPr lang="en-US" dirty="0"/>
              <a:t>will save </a:t>
            </a:r>
            <a:r>
              <a:rPr lang="en-US" i="1" dirty="0"/>
              <a:t>D</a:t>
            </a:r>
            <a:r>
              <a:rPr lang="en-US" dirty="0"/>
              <a:t>(</a:t>
            </a:r>
            <a:r>
              <a:rPr lang="en-US" i="1" dirty="0"/>
              <a:t>M, KS</a:t>
            </a:r>
            <a:r>
              <a:rPr lang="en-US" dirty="0"/>
              <a:t>). </a:t>
            </a:r>
            <a:endParaRPr lang="en-US" dirty="0" smtClean="0"/>
          </a:p>
          <a:p>
            <a:r>
              <a:rPr lang="en-US" dirty="0" smtClean="0"/>
              <a:t>If </a:t>
            </a:r>
            <a:r>
              <a:rPr lang="en-US" i="1" dirty="0"/>
              <a:t>S </a:t>
            </a:r>
            <a:r>
              <a:rPr lang="en-US" dirty="0"/>
              <a:t>should later allege that the message is a forgery (not </a:t>
            </a:r>
            <a:r>
              <a:rPr lang="en-US" dirty="0" smtClean="0"/>
              <a:t>really from </a:t>
            </a:r>
            <a:r>
              <a:rPr lang="en-US" i="1" dirty="0"/>
              <a:t>S</a:t>
            </a:r>
            <a:r>
              <a:rPr lang="en-US" dirty="0"/>
              <a:t>), </a:t>
            </a:r>
            <a:r>
              <a:rPr lang="en-US" i="1" dirty="0"/>
              <a:t>R </a:t>
            </a:r>
            <a:r>
              <a:rPr lang="en-US" dirty="0"/>
              <a:t>can simply show </a:t>
            </a:r>
            <a:r>
              <a:rPr lang="en-US" i="1" dirty="0"/>
              <a:t>M </a:t>
            </a:r>
            <a:r>
              <a:rPr lang="en-US" dirty="0"/>
              <a:t>and </a:t>
            </a:r>
            <a:r>
              <a:rPr lang="en-US" i="1" dirty="0"/>
              <a:t>D</a:t>
            </a:r>
            <a:r>
              <a:rPr lang="en-US" dirty="0"/>
              <a:t>(</a:t>
            </a:r>
            <a:r>
              <a:rPr lang="en-US" i="1" dirty="0"/>
              <a:t>M, KS</a:t>
            </a:r>
            <a:r>
              <a:rPr lang="en-US" dirty="0"/>
              <a:t>). Anyone can verify that since </a:t>
            </a:r>
            <a:r>
              <a:rPr lang="en-US" i="1" dirty="0"/>
              <a:t>D</a:t>
            </a:r>
            <a:r>
              <a:rPr lang="en-US" dirty="0"/>
              <a:t>(</a:t>
            </a:r>
            <a:r>
              <a:rPr lang="en-US" i="1" dirty="0"/>
              <a:t>M, KS</a:t>
            </a:r>
            <a:r>
              <a:rPr lang="en-US" dirty="0"/>
              <a:t>) </a:t>
            </a:r>
            <a:r>
              <a:rPr lang="en-US" dirty="0" smtClean="0"/>
              <a:t>is transformed </a:t>
            </a:r>
            <a:r>
              <a:rPr lang="en-US" dirty="0"/>
              <a:t>to </a:t>
            </a:r>
            <a:r>
              <a:rPr lang="en-US" i="1" dirty="0"/>
              <a:t>M </a:t>
            </a:r>
            <a:r>
              <a:rPr lang="en-US" dirty="0"/>
              <a:t>with the public key transformation of </a:t>
            </a:r>
            <a:r>
              <a:rPr lang="en-US" i="1" dirty="0"/>
              <a:t>S</a:t>
            </a:r>
            <a:r>
              <a:rPr lang="en-US" dirty="0"/>
              <a:t>—but only </a:t>
            </a:r>
            <a:r>
              <a:rPr lang="en-US" i="1" dirty="0"/>
              <a:t>S </a:t>
            </a:r>
            <a:r>
              <a:rPr lang="en-US" dirty="0"/>
              <a:t>could </a:t>
            </a:r>
            <a:r>
              <a:rPr lang="en-US" dirty="0" smtClean="0"/>
              <a:t>have produced </a:t>
            </a:r>
            <a:r>
              <a:rPr lang="en-US" i="1" dirty="0"/>
              <a:t>D</a:t>
            </a:r>
            <a:r>
              <a:rPr lang="en-US" dirty="0"/>
              <a:t>(</a:t>
            </a:r>
            <a:r>
              <a:rPr lang="en-US" i="1" dirty="0"/>
              <a:t>M, KS</a:t>
            </a:r>
            <a:r>
              <a:rPr lang="en-US" dirty="0"/>
              <a:t>)—then </a:t>
            </a:r>
            <a:r>
              <a:rPr lang="en-US" i="1" dirty="0"/>
              <a:t>D</a:t>
            </a:r>
            <a:r>
              <a:rPr lang="en-US" dirty="0"/>
              <a:t>(</a:t>
            </a:r>
            <a:r>
              <a:rPr lang="en-US" i="1" dirty="0"/>
              <a:t>M, KS</a:t>
            </a:r>
            <a:r>
              <a:rPr lang="en-US" dirty="0"/>
              <a:t>) must be from </a:t>
            </a:r>
            <a:r>
              <a:rPr lang="en-US" i="1" dirty="0"/>
              <a:t>S</a:t>
            </a:r>
            <a:r>
              <a:rPr lang="en-US" dirty="0" smtClean="0"/>
              <a:t>.</a:t>
            </a:r>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91</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385275918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Certificates: Trustable Identities and Public Keys</a:t>
            </a:r>
            <a:endParaRPr lang="en-US" dirty="0"/>
          </a:p>
        </p:txBody>
      </p:sp>
      <p:sp>
        <p:nvSpPr>
          <p:cNvPr id="3" name="Text Placeholder 2"/>
          <p:cNvSpPr>
            <a:spLocks noGrp="1"/>
          </p:cNvSpPr>
          <p:nvPr>
            <p:ph type="body" idx="1"/>
          </p:nvPr>
        </p:nvSpPr>
        <p:spPr>
          <a:xfrm>
            <a:off x="457200" y="1766498"/>
            <a:ext cx="8229600" cy="4876800"/>
          </a:xfrm>
        </p:spPr>
        <p:txBody>
          <a:bodyPr>
            <a:normAutofit/>
          </a:bodyPr>
          <a:lstStyle/>
          <a:p>
            <a:r>
              <a:rPr lang="en-US" sz="3200" dirty="0" smtClean="0"/>
              <a:t>A certificate is a public key and an identity bound together and signed by a certificate authority.</a:t>
            </a:r>
          </a:p>
          <a:p>
            <a:r>
              <a:rPr lang="en-US" sz="3200" dirty="0" smtClean="0"/>
              <a:t>A certificate authority is an authority that users trust to accurately verify identities before generating certificates that bind those identities to keys.</a:t>
            </a:r>
            <a:endParaRPr lang="en-US" sz="3200" dirty="0"/>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92</a:t>
            </a:fld>
            <a:endParaRPr lang="en-US">
              <a:latin typeface="Arial"/>
            </a:endParaRPr>
          </a:p>
        </p:txBody>
      </p:sp>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39218522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Text Placeholder 2"/>
          <p:cNvSpPr>
            <a:spLocks noGrp="1"/>
          </p:cNvSpPr>
          <p:nvPr>
            <p:ph type="body" idx="1"/>
          </p:nvPr>
        </p:nvSpPr>
        <p:spPr/>
        <p:txBody>
          <a:bodyPr>
            <a:normAutofit fontScale="92500"/>
          </a:bodyPr>
          <a:lstStyle/>
          <a:p>
            <a:r>
              <a:rPr lang="en-US" dirty="0"/>
              <a:t>T</a:t>
            </a:r>
            <a:r>
              <a:rPr lang="en-US" dirty="0" smtClean="0"/>
              <a:t>he </a:t>
            </a:r>
            <a:r>
              <a:rPr lang="en-US" dirty="0"/>
              <a:t>company might set up a certificate scheme in the following way. </a:t>
            </a:r>
            <a:endParaRPr lang="en-US" dirty="0" smtClean="0"/>
          </a:p>
          <a:p>
            <a:r>
              <a:rPr lang="en-US" dirty="0" smtClean="0"/>
              <a:t>First, Edward (</a:t>
            </a:r>
            <a:r>
              <a:rPr lang="en-US" b="1" dirty="0"/>
              <a:t>certificate authority</a:t>
            </a:r>
            <a:r>
              <a:rPr lang="en-US" dirty="0" smtClean="0"/>
              <a:t>) </a:t>
            </a:r>
            <a:r>
              <a:rPr lang="en-US" dirty="0"/>
              <a:t>selects a public key pair, posts the public part where everyone in the company </a:t>
            </a:r>
            <a:r>
              <a:rPr lang="en-US" dirty="0" smtClean="0"/>
              <a:t>can retrieve </a:t>
            </a:r>
            <a:r>
              <a:rPr lang="en-US" dirty="0"/>
              <a:t>it, and retains the private part. </a:t>
            </a:r>
            <a:endParaRPr lang="en-US" dirty="0" smtClean="0"/>
          </a:p>
          <a:p>
            <a:r>
              <a:rPr lang="en-US" dirty="0" smtClean="0"/>
              <a:t>Then</a:t>
            </a:r>
            <a:r>
              <a:rPr lang="en-US" dirty="0"/>
              <a:t>, each division manager, such as Diana, </a:t>
            </a:r>
            <a:r>
              <a:rPr lang="en-US" dirty="0" smtClean="0"/>
              <a:t>creates her </a:t>
            </a:r>
            <a:r>
              <a:rPr lang="en-US" dirty="0"/>
              <a:t>public key pair, puts the public key in a message together with her identity, and </a:t>
            </a:r>
            <a:r>
              <a:rPr lang="en-US" dirty="0" smtClean="0"/>
              <a:t>passes the </a:t>
            </a:r>
            <a:r>
              <a:rPr lang="en-US" dirty="0"/>
              <a:t>message securely to Edward. </a:t>
            </a:r>
            <a:endParaRPr lang="en-US" dirty="0" smtClean="0"/>
          </a:p>
          <a:p>
            <a:r>
              <a:rPr lang="en-US" dirty="0" smtClean="0"/>
              <a:t>Edward </a:t>
            </a:r>
            <a:r>
              <a:rPr lang="en-US" dirty="0"/>
              <a:t>signs it by creating a hash value of the </a:t>
            </a:r>
            <a:r>
              <a:rPr lang="en-US" dirty="0" smtClean="0"/>
              <a:t>message and </a:t>
            </a:r>
            <a:r>
              <a:rPr lang="en-US" dirty="0"/>
              <a:t>then encrypting the hash with his private key. By signing the message, Edward </a:t>
            </a:r>
            <a:r>
              <a:rPr lang="en-US" dirty="0" smtClean="0"/>
              <a:t>affirms that </a:t>
            </a:r>
            <a:r>
              <a:rPr lang="en-US" dirty="0"/>
              <a:t>the public key (Diana’s) and the identity (also Diana’s) in the message are for </a:t>
            </a:r>
            <a:r>
              <a:rPr lang="en-US" dirty="0" smtClean="0"/>
              <a:t>the same </a:t>
            </a:r>
            <a:r>
              <a:rPr lang="en-US" dirty="0"/>
              <a:t>person. This message is called Diana’s certificate.</a:t>
            </a:r>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93</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31174377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Certificate Signing and Hierarchy</a:t>
            </a:r>
            <a:endParaRPr lang="en-US" dirty="0"/>
          </a:p>
        </p:txBody>
      </p:sp>
      <p:sp>
        <p:nvSpPr>
          <p:cNvPr id="3" name="Slide Number Placeholder 2"/>
          <p:cNvSpPr>
            <a:spLocks noGrp="1"/>
          </p:cNvSpPr>
          <p:nvPr>
            <p:ph type="sldNum" sz="quarter" idx="12"/>
          </p:nvPr>
        </p:nvSpPr>
        <p:spPr/>
        <p:txBody>
          <a:bodyPr/>
          <a:lstStyle/>
          <a:p>
            <a:fld id="{FD01F0F2-74A4-EF40-82B3-DFFDF0BA3880}" type="slidenum">
              <a:rPr lang="en-US" smtClean="0">
                <a:latin typeface="Arial"/>
              </a:rPr>
              <a:pPr/>
              <a:t>94</a:t>
            </a:fld>
            <a:endParaRPr lang="en-US">
              <a:latin typeface="Arial"/>
            </a:endParaRPr>
          </a:p>
        </p:txBody>
      </p:sp>
      <p:pic>
        <p:nvPicPr>
          <p:cNvPr id="5" name="Picture 4" descr="fig02-31.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8123" y="1523999"/>
            <a:ext cx="6549389" cy="4937760"/>
          </a:xfrm>
          <a:prstGeom prst="rect">
            <a:avLst/>
          </a:prstGeom>
        </p:spPr>
      </p:pic>
      <p:sp>
        <p:nvSpPr>
          <p:cNvPr id="6" name="Footer Placeholder 5"/>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265506063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Signatures—All the Pieces</a:t>
            </a:r>
          </a:p>
        </p:txBody>
      </p:sp>
      <p:sp>
        <p:nvSpPr>
          <p:cNvPr id="3" name="Text Placeholder 2"/>
          <p:cNvSpPr>
            <a:spLocks noGrp="1"/>
          </p:cNvSpPr>
          <p:nvPr>
            <p:ph type="body" idx="1"/>
          </p:nvPr>
        </p:nvSpPr>
        <p:spPr/>
        <p:txBody>
          <a:bodyPr/>
          <a:lstStyle/>
          <a:p>
            <a:r>
              <a:rPr lang="en-US" dirty="0"/>
              <a:t>Assume user S wants to apply a digital signature to a file (or other data object), </a:t>
            </a:r>
            <a:r>
              <a:rPr lang="en-US" dirty="0" smtClean="0"/>
              <a:t>meeting the </a:t>
            </a:r>
            <a:r>
              <a:rPr lang="en-US" dirty="0"/>
              <a:t>four objectives of a digital signature: </a:t>
            </a:r>
            <a:endParaRPr lang="en-US" dirty="0" smtClean="0"/>
          </a:p>
          <a:p>
            <a:pPr lvl="1"/>
            <a:r>
              <a:rPr lang="en-US" dirty="0" smtClean="0"/>
              <a:t>unforgeable</a:t>
            </a:r>
            <a:r>
              <a:rPr lang="en-US" dirty="0"/>
              <a:t>, </a:t>
            </a:r>
            <a:endParaRPr lang="en-US" dirty="0" smtClean="0"/>
          </a:p>
          <a:p>
            <a:pPr lvl="1"/>
            <a:r>
              <a:rPr lang="en-US" dirty="0" smtClean="0"/>
              <a:t>authentic</a:t>
            </a:r>
            <a:r>
              <a:rPr lang="en-US" dirty="0"/>
              <a:t>, </a:t>
            </a:r>
            <a:endParaRPr lang="en-US" dirty="0" smtClean="0"/>
          </a:p>
          <a:p>
            <a:pPr lvl="1"/>
            <a:r>
              <a:rPr lang="en-US" dirty="0" smtClean="0"/>
              <a:t>unalterable</a:t>
            </a:r>
            <a:r>
              <a:rPr lang="en-US" dirty="0"/>
              <a:t>, and </a:t>
            </a:r>
            <a:endParaRPr lang="en-US" dirty="0" smtClean="0"/>
          </a:p>
          <a:p>
            <a:pPr lvl="1"/>
            <a:r>
              <a:rPr lang="en-US" dirty="0" smtClean="0"/>
              <a:t>Not reusable</a:t>
            </a:r>
            <a:r>
              <a:rPr lang="en-US" dirty="0"/>
              <a:t>.</a:t>
            </a:r>
            <a:endParaRPr lang="en-US" dirty="0"/>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95</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spTree>
    <p:extLst>
      <p:ext uri="{BB962C8B-B14F-4D97-AF65-F5344CB8AC3E}">
        <p14:creationId xmlns:p14="http://schemas.microsoft.com/office/powerpoint/2010/main" val="143184428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1</a:t>
            </a:r>
            <a:endParaRPr lang="en-US" dirty="0"/>
          </a:p>
        </p:txBody>
      </p:sp>
      <p:sp>
        <p:nvSpPr>
          <p:cNvPr id="3" name="Text Placeholder 2"/>
          <p:cNvSpPr>
            <a:spLocks noGrp="1"/>
          </p:cNvSpPr>
          <p:nvPr>
            <p:ph type="body" idx="1"/>
          </p:nvPr>
        </p:nvSpPr>
        <p:spPr>
          <a:xfrm>
            <a:off x="457200" y="1600200"/>
            <a:ext cx="4286250" cy="4876800"/>
          </a:xfrm>
        </p:spPr>
        <p:txBody>
          <a:bodyPr>
            <a:normAutofit lnSpcReduction="10000"/>
          </a:bodyPr>
          <a:lstStyle/>
          <a:p>
            <a:r>
              <a:rPr lang="en-US" dirty="0" smtClean="0"/>
              <a:t>use </a:t>
            </a:r>
            <a:r>
              <a:rPr lang="en-US" dirty="0"/>
              <a:t>a secure hash code of the file to compute a </a:t>
            </a:r>
            <a:r>
              <a:rPr lang="en-US" dirty="0" smtClean="0"/>
              <a:t>message digest </a:t>
            </a:r>
            <a:r>
              <a:rPr lang="en-US" dirty="0"/>
              <a:t>and include that hash code in the signature, </a:t>
            </a:r>
            <a:endParaRPr lang="en-US" dirty="0" smtClean="0"/>
          </a:p>
          <a:p>
            <a:pPr lvl="1"/>
            <a:r>
              <a:rPr lang="en-US" dirty="0" smtClean="0"/>
              <a:t>the </a:t>
            </a:r>
            <a:r>
              <a:rPr lang="en-US" dirty="0"/>
              <a:t>code demonstrates that the file </a:t>
            </a:r>
            <a:r>
              <a:rPr lang="en-US" dirty="0" smtClean="0"/>
              <a:t>has not </a:t>
            </a:r>
            <a:r>
              <a:rPr lang="en-US" dirty="0"/>
              <a:t>been changed. </a:t>
            </a:r>
            <a:endParaRPr lang="en-US" dirty="0" smtClean="0"/>
          </a:p>
          <a:p>
            <a:r>
              <a:rPr lang="en-US" dirty="0" smtClean="0"/>
              <a:t>A </a:t>
            </a:r>
            <a:r>
              <a:rPr lang="en-US" dirty="0"/>
              <a:t>recipient of the signed file can </a:t>
            </a:r>
            <a:r>
              <a:rPr lang="en-US" dirty="0" err="1"/>
              <a:t>recompute</a:t>
            </a:r>
            <a:r>
              <a:rPr lang="en-US" dirty="0"/>
              <a:t> the hash function and, </a:t>
            </a:r>
            <a:endParaRPr lang="en-US" dirty="0" smtClean="0"/>
          </a:p>
          <a:p>
            <a:pPr lvl="1"/>
            <a:r>
              <a:rPr lang="en-US" dirty="0" smtClean="0"/>
              <a:t>If the </a:t>
            </a:r>
            <a:r>
              <a:rPr lang="en-US" dirty="0"/>
              <a:t>hash values match, conclude with reasonable trust that the received file is the same </a:t>
            </a:r>
            <a:r>
              <a:rPr lang="en-US" dirty="0" smtClean="0"/>
              <a:t>one that was signed.</a:t>
            </a:r>
            <a:endParaRPr lang="en-US" dirty="0"/>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96</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pic>
        <p:nvPicPr>
          <p:cNvPr id="6" name="Picture 5"/>
          <p:cNvPicPr>
            <a:picLocks noChangeAspect="1"/>
          </p:cNvPicPr>
          <p:nvPr/>
        </p:nvPicPr>
        <p:blipFill>
          <a:blip r:embed="rId2"/>
          <a:stretch>
            <a:fillRect/>
          </a:stretch>
        </p:blipFill>
        <p:spPr>
          <a:xfrm>
            <a:off x="5303925" y="1709928"/>
            <a:ext cx="2750963" cy="4128188"/>
          </a:xfrm>
          <a:prstGeom prst="rect">
            <a:avLst/>
          </a:prstGeom>
        </p:spPr>
      </p:pic>
    </p:spTree>
    <p:extLst>
      <p:ext uri="{BB962C8B-B14F-4D97-AF65-F5344CB8AC3E}">
        <p14:creationId xmlns:p14="http://schemas.microsoft.com/office/powerpoint/2010/main" val="368066456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2</a:t>
            </a:r>
            <a:endParaRPr lang="en-US" dirty="0"/>
          </a:p>
        </p:txBody>
      </p:sp>
      <p:sp>
        <p:nvSpPr>
          <p:cNvPr id="3" name="Text Placeholder 2"/>
          <p:cNvSpPr>
            <a:spLocks noGrp="1"/>
          </p:cNvSpPr>
          <p:nvPr>
            <p:ph type="body" idx="1"/>
          </p:nvPr>
        </p:nvSpPr>
        <p:spPr>
          <a:xfrm>
            <a:off x="457200" y="1600200"/>
            <a:ext cx="4236244" cy="4876800"/>
          </a:xfrm>
        </p:spPr>
        <p:txBody>
          <a:bodyPr/>
          <a:lstStyle/>
          <a:p>
            <a:r>
              <a:rPr lang="en-US" dirty="0"/>
              <a:t>apply the signer’s private encryption key to encrypt the message digest.</a:t>
            </a:r>
            <a:endParaRPr lang="en-US" dirty="0"/>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97</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pic>
        <p:nvPicPr>
          <p:cNvPr id="6" name="Picture 5"/>
          <p:cNvPicPr>
            <a:picLocks noChangeAspect="1"/>
          </p:cNvPicPr>
          <p:nvPr/>
        </p:nvPicPr>
        <p:blipFill>
          <a:blip r:embed="rId2"/>
          <a:stretch>
            <a:fillRect/>
          </a:stretch>
        </p:blipFill>
        <p:spPr>
          <a:xfrm>
            <a:off x="4602337" y="1703754"/>
            <a:ext cx="4084463" cy="2295167"/>
          </a:xfrm>
          <a:prstGeom prst="rect">
            <a:avLst/>
          </a:prstGeom>
        </p:spPr>
      </p:pic>
    </p:spTree>
    <p:extLst>
      <p:ext uri="{BB962C8B-B14F-4D97-AF65-F5344CB8AC3E}">
        <p14:creationId xmlns:p14="http://schemas.microsoft.com/office/powerpoint/2010/main" val="355533678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3</a:t>
            </a:r>
            <a:endParaRPr lang="en-US" dirty="0"/>
          </a:p>
        </p:txBody>
      </p:sp>
      <p:sp>
        <p:nvSpPr>
          <p:cNvPr id="3" name="Text Placeholder 2"/>
          <p:cNvSpPr>
            <a:spLocks noGrp="1"/>
          </p:cNvSpPr>
          <p:nvPr>
            <p:ph type="body" idx="1"/>
          </p:nvPr>
        </p:nvSpPr>
        <p:spPr>
          <a:xfrm>
            <a:off x="457200" y="1600200"/>
            <a:ext cx="3050381" cy="4876800"/>
          </a:xfrm>
        </p:spPr>
        <p:txBody>
          <a:bodyPr/>
          <a:lstStyle/>
          <a:p>
            <a:r>
              <a:rPr lang="en-US" dirty="0" smtClean="0"/>
              <a:t>Add an </a:t>
            </a:r>
            <a:r>
              <a:rPr lang="en-US" dirty="0"/>
              <a:t>indication of who the signer was, </a:t>
            </a:r>
            <a:endParaRPr lang="en-US" dirty="0" smtClean="0"/>
          </a:p>
          <a:p>
            <a:r>
              <a:rPr lang="en-US" dirty="0" smtClean="0"/>
              <a:t>so </a:t>
            </a:r>
            <a:r>
              <a:rPr lang="en-US" dirty="0"/>
              <a:t>that the </a:t>
            </a:r>
            <a:r>
              <a:rPr lang="en-US" dirty="0" smtClean="0"/>
              <a:t>receiver knows </a:t>
            </a:r>
            <a:r>
              <a:rPr lang="en-US" dirty="0"/>
              <a:t>which public key to use to unlock the encryption</a:t>
            </a:r>
            <a:endParaRPr lang="en-US" dirty="0"/>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98</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pic>
        <p:nvPicPr>
          <p:cNvPr id="6" name="Picture 5"/>
          <p:cNvPicPr>
            <a:picLocks noChangeAspect="1"/>
          </p:cNvPicPr>
          <p:nvPr/>
        </p:nvPicPr>
        <p:blipFill>
          <a:blip r:embed="rId2"/>
          <a:stretch>
            <a:fillRect/>
          </a:stretch>
        </p:blipFill>
        <p:spPr>
          <a:xfrm>
            <a:off x="3778288" y="1709928"/>
            <a:ext cx="4887036" cy="3269266"/>
          </a:xfrm>
          <a:prstGeom prst="rect">
            <a:avLst/>
          </a:prstGeom>
        </p:spPr>
      </p:pic>
    </p:spTree>
    <p:extLst>
      <p:ext uri="{BB962C8B-B14F-4D97-AF65-F5344CB8AC3E}">
        <p14:creationId xmlns:p14="http://schemas.microsoft.com/office/powerpoint/2010/main" val="196176736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4</a:t>
            </a:r>
            <a:endParaRPr lang="en-US" dirty="0"/>
          </a:p>
        </p:txBody>
      </p:sp>
      <p:sp>
        <p:nvSpPr>
          <p:cNvPr id="3" name="Text Placeholder 2"/>
          <p:cNvSpPr>
            <a:spLocks noGrp="1"/>
          </p:cNvSpPr>
          <p:nvPr>
            <p:ph type="body" idx="1"/>
          </p:nvPr>
        </p:nvSpPr>
        <p:spPr>
          <a:xfrm>
            <a:off x="457200" y="1600200"/>
            <a:ext cx="2043113" cy="3186113"/>
          </a:xfrm>
        </p:spPr>
        <p:txBody>
          <a:bodyPr/>
          <a:lstStyle/>
          <a:p>
            <a:r>
              <a:rPr lang="en-US" dirty="0" smtClean="0"/>
              <a:t>for efficiency </a:t>
            </a:r>
            <a:r>
              <a:rPr lang="en-US" dirty="0"/>
              <a:t>we need encrypt only the hash value with S’s private key,</a:t>
            </a:r>
            <a:endParaRPr lang="en-US" dirty="0"/>
          </a:p>
        </p:txBody>
      </p:sp>
      <p:sp>
        <p:nvSpPr>
          <p:cNvPr id="4" name="Slide Number Placeholder 3"/>
          <p:cNvSpPr>
            <a:spLocks noGrp="1"/>
          </p:cNvSpPr>
          <p:nvPr>
            <p:ph type="sldNum" sz="quarter" idx="12"/>
          </p:nvPr>
        </p:nvSpPr>
        <p:spPr/>
        <p:txBody>
          <a:bodyPr/>
          <a:lstStyle/>
          <a:p>
            <a:fld id="{FD01F0F2-74A4-EF40-82B3-DFFDF0BA3880}" type="slidenum">
              <a:rPr lang="en-US" smtClean="0">
                <a:latin typeface="Arial"/>
              </a:rPr>
              <a:pPr/>
              <a:t>99</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endParaRPr lang="en-US" dirty="0"/>
          </a:p>
        </p:txBody>
      </p:sp>
      <p:pic>
        <p:nvPicPr>
          <p:cNvPr id="6" name="Picture 5"/>
          <p:cNvPicPr>
            <a:picLocks noChangeAspect="1"/>
          </p:cNvPicPr>
          <p:nvPr/>
        </p:nvPicPr>
        <p:blipFill>
          <a:blip r:embed="rId2"/>
          <a:stretch>
            <a:fillRect/>
          </a:stretch>
        </p:blipFill>
        <p:spPr>
          <a:xfrm>
            <a:off x="2500313" y="2092890"/>
            <a:ext cx="6276526" cy="3425895"/>
          </a:xfrm>
          <a:prstGeom prst="rect">
            <a:avLst/>
          </a:prstGeom>
        </p:spPr>
      </p:pic>
    </p:spTree>
    <p:extLst>
      <p:ext uri="{BB962C8B-B14F-4D97-AF65-F5344CB8AC3E}">
        <p14:creationId xmlns:p14="http://schemas.microsoft.com/office/powerpoint/2010/main" val="23962902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2093</TotalTime>
  <Words>9623</Words>
  <Application>Microsoft Office PowerPoint</Application>
  <PresentationFormat>On-screen Show (4:3)</PresentationFormat>
  <Paragraphs>788</Paragraphs>
  <Slides>102</Slides>
  <Notes>48</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102</vt:i4>
      </vt:variant>
    </vt:vector>
  </HeadingPairs>
  <TitlesOfParts>
    <vt:vector size="106" baseType="lpstr">
      <vt:lpstr>Arial</vt:lpstr>
      <vt:lpstr>Calibri</vt:lpstr>
      <vt:lpstr>Clarity</vt:lpstr>
      <vt:lpstr>Document</vt:lpstr>
      <vt:lpstr>Security in Computing, Fifth Edition</vt:lpstr>
      <vt:lpstr>Motivation</vt:lpstr>
      <vt:lpstr>Motivation of authentication</vt:lpstr>
      <vt:lpstr>Motivation of access control</vt:lpstr>
      <vt:lpstr>Motivation of encryption</vt:lpstr>
      <vt:lpstr>Motivation of encryption</vt:lpstr>
      <vt:lpstr>Objectives for Chapter 2</vt:lpstr>
      <vt:lpstr>Identification vs. Authentication</vt:lpstr>
      <vt:lpstr>PowerPoint Presentation</vt:lpstr>
      <vt:lpstr>Authentication</vt:lpstr>
      <vt:lpstr>Something You Know</vt:lpstr>
      <vt:lpstr>Dictionary attacks</vt:lpstr>
      <vt:lpstr>Inferring likely passwords/answers</vt:lpstr>
      <vt:lpstr>Distribution of Password Types</vt:lpstr>
      <vt:lpstr>New study results</vt:lpstr>
      <vt:lpstr>Guessing Probable Passwords</vt:lpstr>
      <vt:lpstr>Defeating Concealment</vt:lpstr>
      <vt:lpstr>Password Storage</vt:lpstr>
      <vt:lpstr>rainbow table</vt:lpstr>
      <vt:lpstr>Countermeasure Using Salt</vt:lpstr>
      <vt:lpstr>PowerPoint Presentation</vt:lpstr>
      <vt:lpstr>Exhaustive Attack</vt:lpstr>
      <vt:lpstr>Good Passwords</vt:lpstr>
      <vt:lpstr>Security questions</vt:lpstr>
      <vt:lpstr>Biometrics: Something You Are</vt:lpstr>
      <vt:lpstr>Biological properties</vt:lpstr>
      <vt:lpstr>Problems with Biometrics</vt:lpstr>
      <vt:lpstr>Sensitivity</vt:lpstr>
      <vt:lpstr>Specificity</vt:lpstr>
      <vt:lpstr>Accuracy</vt:lpstr>
      <vt:lpstr>Authentication Based on Tokens: Something You Have</vt:lpstr>
      <vt:lpstr>Active and Passive Tokens</vt:lpstr>
      <vt:lpstr>Static and Dynamic Tokens</vt:lpstr>
      <vt:lpstr>Tokens: Something You Have</vt:lpstr>
      <vt:lpstr>Authentication Summary</vt:lpstr>
      <vt:lpstr>Enhanced Authentication </vt:lpstr>
      <vt:lpstr>Federated Identity Management</vt:lpstr>
      <vt:lpstr>Federated Identity Management</vt:lpstr>
      <vt:lpstr>Single Sign-On</vt:lpstr>
      <vt:lpstr>Access Control</vt:lpstr>
      <vt:lpstr>Subjects, Objects, Access modes </vt:lpstr>
      <vt:lpstr>Access Policies</vt:lpstr>
      <vt:lpstr>Effective Policy Implementation/Goals</vt:lpstr>
      <vt:lpstr>Track users’ access</vt:lpstr>
      <vt:lpstr>Enforce at appropriate granularity</vt:lpstr>
      <vt:lpstr>Enforce at appropriate granularity</vt:lpstr>
      <vt:lpstr>Access Log</vt:lpstr>
      <vt:lpstr>Implementing Access Control</vt:lpstr>
      <vt:lpstr>Implementing Access Control</vt:lpstr>
      <vt:lpstr>Reference Monitor</vt:lpstr>
      <vt:lpstr>Reference Monitor</vt:lpstr>
      <vt:lpstr>Access Control Directory</vt:lpstr>
      <vt:lpstr>Access Control Directory</vt:lpstr>
      <vt:lpstr>Access Control Directory Problem</vt:lpstr>
      <vt:lpstr>Access Control Matrix</vt:lpstr>
      <vt:lpstr>Access Control List</vt:lpstr>
      <vt:lpstr>Access Control List</vt:lpstr>
      <vt:lpstr>Privilege List</vt:lpstr>
      <vt:lpstr>Capability</vt:lpstr>
      <vt:lpstr>Other Access Models</vt:lpstr>
      <vt:lpstr>Role-Based Access Control</vt:lpstr>
      <vt:lpstr>Procedure-Oriented Access Control</vt:lpstr>
      <vt:lpstr>Encryption</vt:lpstr>
      <vt:lpstr>Problems Addressed by Encryption</vt:lpstr>
      <vt:lpstr>Encryption Terminology</vt:lpstr>
      <vt:lpstr>Encryption/Decryption Process</vt:lpstr>
      <vt:lpstr>Symmetric vs. Asymmetric</vt:lpstr>
      <vt:lpstr>Stream Ciphers</vt:lpstr>
      <vt:lpstr>Block Ciphers</vt:lpstr>
      <vt:lpstr>Stream vs. Block</vt:lpstr>
      <vt:lpstr>DES: The Data Encryption Standard</vt:lpstr>
      <vt:lpstr>AES: Advanced Encryption System</vt:lpstr>
      <vt:lpstr>DES vs. AES</vt:lpstr>
      <vt:lpstr>Public Key (Asymmetric) Cryptography</vt:lpstr>
      <vt:lpstr>Secret Key vs. Public Key Encryption</vt:lpstr>
      <vt:lpstr>Public Key to Exchange Secret Keys</vt:lpstr>
      <vt:lpstr>Public Key to Exchange Secret Keys</vt:lpstr>
      <vt:lpstr>Key Exchange Man in the Middle</vt:lpstr>
      <vt:lpstr>Key Exchange Man in the Middle</vt:lpstr>
      <vt:lpstr>Error Detecting Codes</vt:lpstr>
      <vt:lpstr>Parity Check</vt:lpstr>
      <vt:lpstr>One-Way Hash Function</vt:lpstr>
      <vt:lpstr>One-Way Hash Function</vt:lpstr>
      <vt:lpstr>One-Way Hash Function</vt:lpstr>
      <vt:lpstr>Digital Signature-Motivation Example</vt:lpstr>
      <vt:lpstr>Digital Signature</vt:lpstr>
      <vt:lpstr>Digital Signature – two conditions</vt:lpstr>
      <vt:lpstr>Digital Signature</vt:lpstr>
      <vt:lpstr>Our Plan to Build Digital Signatures</vt:lpstr>
      <vt:lpstr>Public Keys for Signatures</vt:lpstr>
      <vt:lpstr>Public Keys for Signatures</vt:lpstr>
      <vt:lpstr>Certificates: Trustable Identities and Public Keys</vt:lpstr>
      <vt:lpstr>Example</vt:lpstr>
      <vt:lpstr>Certificate Signing and Hierarchy</vt:lpstr>
      <vt:lpstr>Digital Signatures—All the Pieces</vt:lpstr>
      <vt:lpstr>Step 1</vt:lpstr>
      <vt:lpstr>Step 2</vt:lpstr>
      <vt:lpstr>Step 3</vt:lpstr>
      <vt:lpstr>Step 4</vt:lpstr>
      <vt:lpstr>Step 5</vt:lpstr>
      <vt:lpstr>Cryptographic Tool Summary</vt:lpstr>
      <vt:lpstr>Summary</vt:lpstr>
    </vt:vector>
  </TitlesOfParts>
  <Company>Qmulos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in Computing, Fifth Edition</dc:title>
  <dc:creator>Jonathan Margulies</dc:creator>
  <cp:lastModifiedBy>Frank</cp:lastModifiedBy>
  <cp:revision>206</cp:revision>
  <dcterms:created xsi:type="dcterms:W3CDTF">2015-09-08T22:22:42Z</dcterms:created>
  <dcterms:modified xsi:type="dcterms:W3CDTF">2016-08-19T04:35:32Z</dcterms:modified>
</cp:coreProperties>
</file>

<file path=docProps/thumbnail.jpeg>
</file>